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67"/>
  </p:notesMasterIdLst>
  <p:sldIdLst>
    <p:sldId id="319" r:id="rId2"/>
    <p:sldId id="256" r:id="rId3"/>
    <p:sldId id="257" r:id="rId4"/>
    <p:sldId id="258" r:id="rId5"/>
    <p:sldId id="259" r:id="rId6"/>
    <p:sldId id="260" r:id="rId7"/>
    <p:sldId id="261" r:id="rId8"/>
    <p:sldId id="320" r:id="rId9"/>
    <p:sldId id="262" r:id="rId10"/>
    <p:sldId id="263" r:id="rId11"/>
    <p:sldId id="264" r:id="rId12"/>
    <p:sldId id="321" r:id="rId13"/>
    <p:sldId id="265" r:id="rId14"/>
    <p:sldId id="322" r:id="rId15"/>
    <p:sldId id="323" r:id="rId16"/>
    <p:sldId id="266" r:id="rId17"/>
    <p:sldId id="267" r:id="rId18"/>
    <p:sldId id="268" r:id="rId19"/>
    <p:sldId id="269" r:id="rId20"/>
    <p:sldId id="270" r:id="rId21"/>
    <p:sldId id="271" r:id="rId22"/>
    <p:sldId id="324" r:id="rId23"/>
    <p:sldId id="272" r:id="rId24"/>
    <p:sldId id="336" r:id="rId25"/>
    <p:sldId id="337" r:id="rId26"/>
    <p:sldId id="273" r:id="rId27"/>
    <p:sldId id="325" r:id="rId28"/>
    <p:sldId id="274" r:id="rId29"/>
    <p:sldId id="275" r:id="rId30"/>
    <p:sldId id="276" r:id="rId31"/>
    <p:sldId id="326" r:id="rId32"/>
    <p:sldId id="278" r:id="rId33"/>
    <p:sldId id="279" r:id="rId34"/>
    <p:sldId id="327" r:id="rId35"/>
    <p:sldId id="328" r:id="rId36"/>
    <p:sldId id="329" r:id="rId37"/>
    <p:sldId id="280" r:id="rId38"/>
    <p:sldId id="281" r:id="rId39"/>
    <p:sldId id="282" r:id="rId40"/>
    <p:sldId id="330" r:id="rId41"/>
    <p:sldId id="283" r:id="rId42"/>
    <p:sldId id="331" r:id="rId43"/>
    <p:sldId id="284" r:id="rId44"/>
    <p:sldId id="287" r:id="rId45"/>
    <p:sldId id="285" r:id="rId46"/>
    <p:sldId id="286" r:id="rId47"/>
    <p:sldId id="292" r:id="rId48"/>
    <p:sldId id="332" r:id="rId49"/>
    <p:sldId id="333" r:id="rId50"/>
    <p:sldId id="334" r:id="rId51"/>
    <p:sldId id="335" r:id="rId52"/>
    <p:sldId id="294" r:id="rId53"/>
    <p:sldId id="296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8" r:id="rId62"/>
    <p:sldId id="307" r:id="rId63"/>
    <p:sldId id="309" r:id="rId64"/>
    <p:sldId id="310" r:id="rId65"/>
    <p:sldId id="311" r:id="rId66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152" y="6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D44C59B1-E3B9-46EE-B61D-2F9E3D8FA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B794DC99-0E4F-46E5-8C98-97D22746624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A489-FA20-4DC5-84BD-2291E461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0C74F-6B5B-4742-B825-260B78010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EC9A-62E6-49A1-97C8-34F3C2155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AA0939F-4DB9-4050-8232-6C9C23209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83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CBC7-1011-4CFF-9908-FD4AAE8B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0DDE2-1CB5-40D8-AB8B-2DBF9C544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EE22-A243-4378-B6FA-018BB51D0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C85DDA-CDD4-49D1-8DD8-82278DB822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84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B5065-CE55-4095-93B8-599BB0F4C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254000"/>
            <a:ext cx="2774950" cy="862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32E06-4BC4-4D97-BEAE-68FD7E400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54000"/>
            <a:ext cx="8172450" cy="862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E8CF-DFC0-41B8-9825-55A5E8F94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2E1393-3CBE-4622-8ED6-B67398E3DE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6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0F4-9239-49B9-B648-07F33FE1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F4F8-14F2-4047-882C-F228A4C38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0513-98E2-459C-9910-AE33A1679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4AFB38-51FF-48F1-A39B-B8A5F13C2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37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3CAC-7359-42CC-A464-D43DD674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7CD5-7899-4CCB-9434-28F7BDDF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18A1-B626-4C4C-86A3-7C74C3F77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300651-4D3A-4451-A1E3-ACA67DD01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06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7346-3370-478F-AA57-267AFD27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55C2-FE72-465A-9A65-098F78FDE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2C44E-46E2-40BB-96F4-4F1B72667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866BC-F026-4022-9C25-A7B4E5F71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2A13B9-628C-4913-9813-7A045B7154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2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AA8A-9A64-48E8-8E72-E5B2C8B4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F9ADB-140B-4637-9450-EDAAF754F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60082-6D43-4D4A-84A7-6D3BB6405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2C484-2608-4378-A7BD-BB77BEA23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CB3B0-6EF2-4B31-B0D2-24373C5AF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FCAAD-9ED3-4783-8736-3F68F708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FCEDC-582A-40D3-90F5-08C0475FF5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14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4672-BC15-4442-A9F6-0813D291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E665C-4F2E-4DD4-83ED-BFC2F4546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01AF3D-DDBE-403D-9C87-9EBF5B2AB2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1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86400-9ECF-4217-A8F2-85EB255AE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7C68E7-F83E-403E-9CA3-03DDCDA23A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27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EDC0-2155-4BCC-90AF-2A599B52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F7CE-49FA-428A-B804-8C11DCEC8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E2E6-BB31-47A3-ADFF-0F8C42F2D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B63A9-0F92-47FD-84C4-A4BE073B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10AC50-5DC2-42E7-AB72-0281A92BCF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82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EA4A-DC7A-4487-8BA8-E06D561F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F9AA9-284B-41C6-8A2B-1BDB98320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ADAAA-56DF-45E0-A995-5E6FD6E5C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A18C9-3896-4045-9C2D-EF8C3990A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D2F861-854F-498B-A450-1E849F1172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32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808B10F3-2A2B-446C-962F-097509B775B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Medium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0C6AEFC0-42A2-4C39-8E2D-54A0B4BB23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600" b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fld id="{07B19EA6-AE77-4FAE-8B8E-6BDF1DC5F0D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03718C2-EE08-4E62-BC8C-3DFE6BBFC0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Neue Medium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1.jpe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1.jpe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5.png"/><Relationship Id="rId7" Type="http://schemas.openxmlformats.org/officeDocument/2006/relationships/image" Target="../media/image8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0.png"/><Relationship Id="rId5" Type="http://schemas.openxmlformats.org/officeDocument/2006/relationships/image" Target="../media/image61.jpeg"/><Relationship Id="rId4" Type="http://schemas.openxmlformats.org/officeDocument/2006/relationships/image" Target="../media/image86.png"/><Relationship Id="rId9" Type="http://schemas.openxmlformats.org/officeDocument/2006/relationships/image" Target="../media/image8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4C41-BE39-4BDE-85A7-EE5306A1E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777972"/>
            <a:ext cx="9753600" cy="2546773"/>
          </a:xfrm>
        </p:spPr>
        <p:txBody>
          <a:bodyPr>
            <a:normAutofit fontScale="90000"/>
          </a:bodyPr>
          <a:lstStyle/>
          <a:p>
            <a:r>
              <a:rPr lang="en-HK" sz="7147" b="1" dirty="0"/>
              <a:t>MSDM 5003 Lecture 13</a:t>
            </a:r>
            <a:br>
              <a:rPr lang="en-HK" dirty="0"/>
            </a:br>
            <a:r>
              <a:rPr lang="en-HK" sz="4693" dirty="0"/>
              <a:t>30 November 2021</a:t>
            </a:r>
            <a:br>
              <a:rPr lang="en-HK" dirty="0"/>
            </a:br>
            <a:r>
              <a:rPr lang="en-HK" b="1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442E5-8462-4E8F-BAAA-A56BA7ADF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4440689"/>
            <a:ext cx="9753600" cy="5008111"/>
          </a:xfrm>
        </p:spPr>
        <p:txBody>
          <a:bodyPr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</a:p>
          <a:p>
            <a:pPr algn="l">
              <a:spcBef>
                <a:spcPts val="0"/>
              </a:spcBef>
            </a:pP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Gareth James, Daniela Witten, Trevor Hastie, Robert </a:t>
            </a:r>
            <a:r>
              <a:rPr lang="en-US" sz="32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, “An Introduction to Statistical Learning: with Applications in R”, 2</a:t>
            </a:r>
            <a:r>
              <a:rPr lang="en-US" sz="3200" b="0" i="0" u="none" strike="noStrik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Edition (Springer) Ch. 3</a:t>
            </a:r>
          </a:p>
          <a:p>
            <a:pPr algn="l">
              <a:spcBef>
                <a:spcPts val="0"/>
              </a:spcBef>
            </a:pPr>
            <a:endParaRPr lang="en-US" sz="3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Christopher Bishop, “Pattern Recognition and Machine Learning”, 2006 (Springer) Ch. 3</a:t>
            </a:r>
          </a:p>
          <a:p>
            <a:pPr algn="l">
              <a:spcBef>
                <a:spcPts val="0"/>
              </a:spcBef>
            </a:pPr>
            <a:endParaRPr lang="en-HK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Acknowledgement: Prof Dong XIA, instructor of MSDM 5054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D913-4260-4743-A3E5-7D114E44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A1E501-04D9-44DC-AA3C-B9F196DDA2F3}" type="slidenum">
              <a:rPr lang="en-HK" smtClean="0"/>
              <a:pPr/>
              <a:t>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33837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>
            <a:extLst>
              <a:ext uri="{FF2B5EF4-FFF2-40B4-BE49-F238E27FC236}">
                <a16:creationId xmlns:a16="http://schemas.microsoft.com/office/drawing/2014/main" id="{EB4364C0-3B39-46FD-B22D-460DC43A95BC}"/>
              </a:ext>
            </a:extLst>
          </p:cNvPr>
          <p:cNvSpPr>
            <a:spLocks/>
          </p:cNvSpPr>
          <p:nvPr/>
        </p:nvSpPr>
        <p:spPr bwMode="auto">
          <a:xfrm>
            <a:off x="207963" y="7524750"/>
            <a:ext cx="12587287" cy="1395413"/>
          </a:xfrm>
          <a:prstGeom prst="roundRect">
            <a:avLst>
              <a:gd name="adj" fmla="val 44931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2FF1A40E-A620-464E-B5CB-537A4987545C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77E22F8-45A7-4D7A-A7A2-8E84B36CA1C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77B54255-DB44-41AB-BC9E-0721619E7F59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E0F24EF0-301E-4C88-BF40-9909A2EC6797}"/>
              </a:ext>
            </a:extLst>
          </p:cNvPr>
          <p:cNvSpPr txBox="1">
            <a:spLocks/>
          </p:cNvSpPr>
          <p:nvPr/>
        </p:nvSpPr>
        <p:spPr bwMode="auto">
          <a:xfrm>
            <a:off x="4987925" y="1392238"/>
            <a:ext cx="3027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Statistical Inference</a:t>
            </a:r>
          </a:p>
        </p:txBody>
      </p:sp>
      <p:pic>
        <p:nvPicPr>
          <p:cNvPr id="10249" name="Picture 9">
            <a:extLst>
              <a:ext uri="{FF2B5EF4-FFF2-40B4-BE49-F238E27FC236}">
                <a16:creationId xmlns:a16="http://schemas.microsoft.com/office/drawing/2014/main" id="{EAFE506A-9F00-4553-9A77-55D05699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2511425"/>
            <a:ext cx="6832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D7379976-5172-4279-A91F-69BDAA9BF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265613"/>
            <a:ext cx="73279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1" name="AutoShape 11">
            <a:extLst>
              <a:ext uri="{FF2B5EF4-FFF2-40B4-BE49-F238E27FC236}">
                <a16:creationId xmlns:a16="http://schemas.microsoft.com/office/drawing/2014/main" id="{46CC56E7-2145-4513-B592-DDE3973ED17F}"/>
              </a:ext>
            </a:extLst>
          </p:cNvPr>
          <p:cNvSpPr>
            <a:spLocks/>
          </p:cNvSpPr>
          <p:nvPr/>
        </p:nvSpPr>
        <p:spPr bwMode="auto">
          <a:xfrm>
            <a:off x="395288" y="2390775"/>
            <a:ext cx="12212637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52" name="AutoShape 12">
            <a:extLst>
              <a:ext uri="{FF2B5EF4-FFF2-40B4-BE49-F238E27FC236}">
                <a16:creationId xmlns:a16="http://schemas.microsoft.com/office/drawing/2014/main" id="{399738B5-5F2B-4718-81BA-6598CD6F735B}"/>
              </a:ext>
            </a:extLst>
          </p:cNvPr>
          <p:cNvSpPr>
            <a:spLocks/>
          </p:cNvSpPr>
          <p:nvPr/>
        </p:nvSpPr>
        <p:spPr bwMode="auto">
          <a:xfrm>
            <a:off x="457200" y="4119563"/>
            <a:ext cx="12212638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53" name="Text Box 13">
            <a:extLst>
              <a:ext uri="{FF2B5EF4-FFF2-40B4-BE49-F238E27FC236}">
                <a16:creationId xmlns:a16="http://schemas.microsoft.com/office/drawing/2014/main" id="{705229E1-C5D0-4584-85B9-77BE8C03E376}"/>
              </a:ext>
            </a:extLst>
          </p:cNvPr>
          <p:cNvSpPr txBox="1">
            <a:spLocks/>
          </p:cNvSpPr>
          <p:nvPr/>
        </p:nvSpPr>
        <p:spPr bwMode="auto">
          <a:xfrm>
            <a:off x="904875" y="6029325"/>
            <a:ext cx="1535113" cy="473075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Goal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156373E4-1241-4FAC-9CA9-FBA5CF239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5995988"/>
            <a:ext cx="839628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5" name="Text Box 15">
            <a:extLst>
              <a:ext uri="{FF2B5EF4-FFF2-40B4-BE49-F238E27FC236}">
                <a16:creationId xmlns:a16="http://schemas.microsoft.com/office/drawing/2014/main" id="{8C3262B1-1ED7-4ACA-AF0E-06DB5C4527E1}"/>
              </a:ext>
            </a:extLst>
          </p:cNvPr>
          <p:cNvSpPr txBox="1">
            <a:spLocks/>
          </p:cNvSpPr>
          <p:nvPr/>
        </p:nvSpPr>
        <p:spPr bwMode="auto">
          <a:xfrm>
            <a:off x="423863" y="7586663"/>
            <a:ext cx="215582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Assumption</a:t>
            </a:r>
          </a:p>
        </p:txBody>
      </p:sp>
      <p:pic>
        <p:nvPicPr>
          <p:cNvPr id="10256" name="Picture 16">
            <a:extLst>
              <a:ext uri="{FF2B5EF4-FFF2-40B4-BE49-F238E27FC236}">
                <a16:creationId xmlns:a16="http://schemas.microsoft.com/office/drawing/2014/main" id="{590B7B5F-A526-407E-9F8B-878506C38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7569200"/>
            <a:ext cx="2487613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7" name="Text Box 17">
            <a:extLst>
              <a:ext uri="{FF2B5EF4-FFF2-40B4-BE49-F238E27FC236}">
                <a16:creationId xmlns:a16="http://schemas.microsoft.com/office/drawing/2014/main" id="{255AA300-A9E6-452E-ABD1-D179C8C72A3E}"/>
              </a:ext>
            </a:extLst>
          </p:cNvPr>
          <p:cNvSpPr txBox="1">
            <a:spLocks/>
          </p:cNvSpPr>
          <p:nvPr/>
        </p:nvSpPr>
        <p:spPr bwMode="auto">
          <a:xfrm>
            <a:off x="1084263" y="8148638"/>
            <a:ext cx="114601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The random error terms are independent and have identical normal distributions.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2C94B-974D-4C62-B064-BB9A4F2FE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>
            <a:extLst>
              <a:ext uri="{FF2B5EF4-FFF2-40B4-BE49-F238E27FC236}">
                <a16:creationId xmlns:a16="http://schemas.microsoft.com/office/drawing/2014/main" id="{13886686-5B50-467C-92C0-0C0F012D2B21}"/>
              </a:ext>
            </a:extLst>
          </p:cNvPr>
          <p:cNvSpPr>
            <a:spLocks/>
          </p:cNvSpPr>
          <p:nvPr/>
        </p:nvSpPr>
        <p:spPr bwMode="auto">
          <a:xfrm>
            <a:off x="141288" y="4995863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66" name="AutoShape 2">
            <a:extLst>
              <a:ext uri="{FF2B5EF4-FFF2-40B4-BE49-F238E27FC236}">
                <a16:creationId xmlns:a16="http://schemas.microsoft.com/office/drawing/2014/main" id="{C516D9B3-F3E1-48CB-8360-F6D680A57B32}"/>
              </a:ext>
            </a:extLst>
          </p:cNvPr>
          <p:cNvSpPr>
            <a:spLocks/>
          </p:cNvSpPr>
          <p:nvPr/>
        </p:nvSpPr>
        <p:spPr bwMode="auto">
          <a:xfrm>
            <a:off x="141288" y="6599238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76DC90D5-7833-40DA-AD27-6502F57884E3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2CB19FBC-69A6-4CE8-892B-33287FAC6D86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C99DF46D-2A5C-413B-98A5-6F807A360C5C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AB42F0E5-7CAB-4031-9E12-D69FCD0A3F27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6D517BD4-2B10-4458-9D94-7DDF80C8E67B}"/>
              </a:ext>
            </a:extLst>
          </p:cNvPr>
          <p:cNvSpPr txBox="1">
            <a:spLocks/>
          </p:cNvSpPr>
          <p:nvPr/>
        </p:nvSpPr>
        <p:spPr bwMode="auto">
          <a:xfrm>
            <a:off x="4987925" y="1392238"/>
            <a:ext cx="3027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Statistical Inference</a:t>
            </a: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90643467-205D-4E57-98E2-832130B3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652713"/>
            <a:ext cx="5165725" cy="127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5" name="Picture 11">
            <a:extLst>
              <a:ext uri="{FF2B5EF4-FFF2-40B4-BE49-F238E27FC236}">
                <a16:creationId xmlns:a16="http://schemas.microsoft.com/office/drawing/2014/main" id="{48D85389-A542-4F14-B3CC-F77BD3028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601913"/>
            <a:ext cx="66436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6" name="AutoShape 12">
            <a:extLst>
              <a:ext uri="{FF2B5EF4-FFF2-40B4-BE49-F238E27FC236}">
                <a16:creationId xmlns:a16="http://schemas.microsoft.com/office/drawing/2014/main" id="{901679E8-28BA-48DD-82D5-43F2648AC1DB}"/>
              </a:ext>
            </a:extLst>
          </p:cNvPr>
          <p:cNvSpPr>
            <a:spLocks/>
          </p:cNvSpPr>
          <p:nvPr/>
        </p:nvSpPr>
        <p:spPr bwMode="auto">
          <a:xfrm>
            <a:off x="309563" y="2419350"/>
            <a:ext cx="12384087" cy="1738313"/>
          </a:xfrm>
          <a:prstGeom prst="roundRect">
            <a:avLst>
              <a:gd name="adj" fmla="val 18565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77" name="Text Box 13">
            <a:extLst>
              <a:ext uri="{FF2B5EF4-FFF2-40B4-BE49-F238E27FC236}">
                <a16:creationId xmlns:a16="http://schemas.microsoft.com/office/drawing/2014/main" id="{5B1148CB-CB8E-4FE5-A079-16191E9CA53F}"/>
              </a:ext>
            </a:extLst>
          </p:cNvPr>
          <p:cNvSpPr txBox="1">
            <a:spLocks/>
          </p:cNvSpPr>
          <p:nvPr/>
        </p:nvSpPr>
        <p:spPr bwMode="auto">
          <a:xfrm>
            <a:off x="438150" y="2057400"/>
            <a:ext cx="1722438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B027E426-C313-48C8-818D-298A12DE0570}"/>
              </a:ext>
            </a:extLst>
          </p:cNvPr>
          <p:cNvSpPr txBox="1">
            <a:spLocks/>
          </p:cNvSpPr>
          <p:nvPr/>
        </p:nvSpPr>
        <p:spPr bwMode="auto">
          <a:xfrm>
            <a:off x="457200" y="5172075"/>
            <a:ext cx="3625850" cy="473075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Student t distribution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81DCA814-BBE2-402A-AEF4-2A02101C99C5}"/>
              </a:ext>
            </a:extLst>
          </p:cNvPr>
          <p:cNvSpPr txBox="1">
            <a:spLocks/>
          </p:cNvSpPr>
          <p:nvPr/>
        </p:nvSpPr>
        <p:spPr bwMode="auto">
          <a:xfrm>
            <a:off x="5511800" y="5208588"/>
            <a:ext cx="64722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/>
              <a:t>https://en.wikipedia.org/wiki/Student%27s_t-distribution</a:t>
            </a:r>
          </a:p>
        </p:txBody>
      </p:sp>
      <p:pic>
        <p:nvPicPr>
          <p:cNvPr id="11280" name="Picture 16">
            <a:extLst>
              <a:ext uri="{FF2B5EF4-FFF2-40B4-BE49-F238E27FC236}">
                <a16:creationId xmlns:a16="http://schemas.microsoft.com/office/drawing/2014/main" id="{8A1FB418-64B1-4017-B9A9-D38711B1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5248275"/>
            <a:ext cx="7286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1" name="Text Box 17">
            <a:extLst>
              <a:ext uri="{FF2B5EF4-FFF2-40B4-BE49-F238E27FC236}">
                <a16:creationId xmlns:a16="http://schemas.microsoft.com/office/drawing/2014/main" id="{2AA233C9-4AE9-4087-B68E-5AF2B7E9D2B1}"/>
              </a:ext>
            </a:extLst>
          </p:cNvPr>
          <p:cNvSpPr txBox="1">
            <a:spLocks/>
          </p:cNvSpPr>
          <p:nvPr/>
        </p:nvSpPr>
        <p:spPr bwMode="auto">
          <a:xfrm>
            <a:off x="417513" y="6797675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Fitted value</a:t>
            </a:r>
          </a:p>
        </p:txBody>
      </p:sp>
      <p:pic>
        <p:nvPicPr>
          <p:cNvPr id="11282" name="Picture 18">
            <a:extLst>
              <a:ext uri="{FF2B5EF4-FFF2-40B4-BE49-F238E27FC236}">
                <a16:creationId xmlns:a16="http://schemas.microsoft.com/office/drawing/2014/main" id="{C746F9A8-CC93-4CE3-B942-BD0489945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6797675"/>
            <a:ext cx="22844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3" name="Text Box 19">
            <a:extLst>
              <a:ext uri="{FF2B5EF4-FFF2-40B4-BE49-F238E27FC236}">
                <a16:creationId xmlns:a16="http://schemas.microsoft.com/office/drawing/2014/main" id="{069BB5B4-3F58-4BEF-8690-70E257121A79}"/>
              </a:ext>
            </a:extLst>
          </p:cNvPr>
          <p:cNvSpPr txBox="1">
            <a:spLocks/>
          </p:cNvSpPr>
          <p:nvPr/>
        </p:nvSpPr>
        <p:spPr bwMode="auto">
          <a:xfrm>
            <a:off x="6635750" y="6797675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</a:t>
            </a:r>
          </a:p>
        </p:txBody>
      </p:sp>
      <p:pic>
        <p:nvPicPr>
          <p:cNvPr id="11284" name="Picture 20">
            <a:extLst>
              <a:ext uri="{FF2B5EF4-FFF2-40B4-BE49-F238E27FC236}">
                <a16:creationId xmlns:a16="http://schemas.microsoft.com/office/drawing/2014/main" id="{54724AB1-B326-40B4-9735-4C4E09AC6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8" y="6840538"/>
            <a:ext cx="1824037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5" name="Picture 21">
            <a:extLst>
              <a:ext uri="{FF2B5EF4-FFF2-40B4-BE49-F238E27FC236}">
                <a16:creationId xmlns:a16="http://schemas.microsoft.com/office/drawing/2014/main" id="{06ACA093-2AD9-4052-99E1-0900B0798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8378825"/>
            <a:ext cx="31416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6" name="Picture 22">
            <a:extLst>
              <a:ext uri="{FF2B5EF4-FFF2-40B4-BE49-F238E27FC236}">
                <a16:creationId xmlns:a16="http://schemas.microsoft.com/office/drawing/2014/main" id="{A530EDA0-7AA3-4A61-AA3A-F2C1F7E88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8135938"/>
            <a:ext cx="32607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7" name="AutoShape 23">
            <a:extLst>
              <a:ext uri="{FF2B5EF4-FFF2-40B4-BE49-F238E27FC236}">
                <a16:creationId xmlns:a16="http://schemas.microsoft.com/office/drawing/2014/main" id="{8747CFE1-6818-4E37-BBF1-A68187761288}"/>
              </a:ext>
            </a:extLst>
          </p:cNvPr>
          <p:cNvSpPr>
            <a:spLocks/>
          </p:cNvSpPr>
          <p:nvPr/>
        </p:nvSpPr>
        <p:spPr bwMode="auto">
          <a:xfrm>
            <a:off x="207963" y="8034338"/>
            <a:ext cx="12587287" cy="1249362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63293ED2-D402-45E6-91E9-EE25116CC72F}"/>
              </a:ext>
            </a:extLst>
          </p:cNvPr>
          <p:cNvSpPr txBox="1">
            <a:spLocks/>
          </p:cNvSpPr>
          <p:nvPr/>
        </p:nvSpPr>
        <p:spPr bwMode="auto">
          <a:xfrm>
            <a:off x="4191000" y="7788275"/>
            <a:ext cx="411321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 sum of squares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47B2D-9202-4AC8-A51F-972485381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1116-2B08-4C13-BE97-DA15589E075F}"/>
              </a:ext>
            </a:extLst>
          </p:cNvPr>
          <p:cNvSpPr txBox="1"/>
          <p:nvPr/>
        </p:nvSpPr>
        <p:spPr>
          <a:xfrm>
            <a:off x="417513" y="4343400"/>
            <a:ext cx="1216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This theorem is a special case of the Theorem of LSE in Section 3.4.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Student’s </a:t>
            </a:r>
            <a:r>
              <a:rPr lang="en-US" sz="5400" i="1" dirty="0"/>
              <a:t>t</a:t>
            </a:r>
            <a:r>
              <a:rPr lang="en-US" sz="5400" dirty="0"/>
              <a:t>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Student’s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-distribution is the posterior distribution of a normal variable when the mean and variance are estimated from a finite number of samples. It has the form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𝜋𝜈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𝜈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called the degree of freedom.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𝜈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∞,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approaches the normal distribution. They have a greater chance for extreme values than normal distributions, hence the fatter tails.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  <a:blipFill>
                <a:blip r:embed="rId2"/>
                <a:stretch>
                  <a:fillRect l="-1757" t="-66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2D02E99-C358-4D30-AE6F-6E82C75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6172200"/>
            <a:ext cx="4595846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7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22B32ADE-C8F7-4241-B08C-8E9DCE03EE9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D5CDE13-236A-429B-8AEF-09C683C6F564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B0FD708-B340-4053-9114-571F998CB387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FDD68668-0E15-4B21-A041-A66ED4C21F4F}"/>
              </a:ext>
            </a:extLst>
          </p:cNvPr>
          <p:cNvSpPr txBox="1">
            <a:spLocks/>
          </p:cNvSpPr>
          <p:nvPr/>
        </p:nvSpPr>
        <p:spPr bwMode="auto">
          <a:xfrm>
            <a:off x="4987925" y="1392238"/>
            <a:ext cx="3027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Statistical Inference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D7042254-B62C-4FC3-BF02-4B761A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01913"/>
            <a:ext cx="12174538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7" name="Text Box 9">
            <a:extLst>
              <a:ext uri="{FF2B5EF4-FFF2-40B4-BE49-F238E27FC236}">
                <a16:creationId xmlns:a16="http://schemas.microsoft.com/office/drawing/2014/main" id="{A27FF823-3DCC-42E3-9C81-9BE7F6016557}"/>
              </a:ext>
            </a:extLst>
          </p:cNvPr>
          <p:cNvSpPr txBox="1">
            <a:spLocks/>
          </p:cNvSpPr>
          <p:nvPr/>
        </p:nvSpPr>
        <p:spPr bwMode="auto">
          <a:xfrm>
            <a:off x="293688" y="2628900"/>
            <a:ext cx="2106612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>
                <a:solidFill>
                  <a:srgbClr val="FF1134"/>
                </a:solidFill>
              </a:rPr>
              <a:t>Example</a:t>
            </a: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30F3C865-E021-46E8-94FF-2EEDCA03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6297613"/>
            <a:ext cx="3413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9" name="Picture 11">
            <a:extLst>
              <a:ext uri="{FF2B5EF4-FFF2-40B4-BE49-F238E27FC236}">
                <a16:creationId xmlns:a16="http://schemas.microsoft.com/office/drawing/2014/main" id="{C8221F54-5077-44EF-80F9-43349BC0E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919913"/>
            <a:ext cx="34131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00" name="Line 12">
            <a:extLst>
              <a:ext uri="{FF2B5EF4-FFF2-40B4-BE49-F238E27FC236}">
                <a16:creationId xmlns:a16="http://schemas.microsoft.com/office/drawing/2014/main" id="{1E94B0A2-F49F-4BE5-B9E8-E0F711C4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13988" y="7735888"/>
            <a:ext cx="317500" cy="552450"/>
          </a:xfrm>
          <a:prstGeom prst="line">
            <a:avLst/>
          </a:prstGeom>
          <a:noFill/>
          <a:ln w="38100" cap="flat" cmpd="sng">
            <a:solidFill>
              <a:srgbClr val="EE220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A61966B1-2603-48D7-92AD-FC92F3E83144}"/>
              </a:ext>
            </a:extLst>
          </p:cNvPr>
          <p:cNvSpPr txBox="1">
            <a:spLocks/>
          </p:cNvSpPr>
          <p:nvPr/>
        </p:nvSpPr>
        <p:spPr bwMode="auto">
          <a:xfrm>
            <a:off x="5473700" y="8499475"/>
            <a:ext cx="71516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>
                <a:solidFill>
                  <a:srgbClr val="FF28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Smaller p-value indicates that this coefficient is more likely non-zero.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AB342-C860-4B58-9B69-5B1FF261C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128000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errors can be used to compute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confidence intervals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Gaussian distribution, the 95% confidence interval of a variable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±1.96≈2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times the standard error.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t-distribution, the confidence interval is broader and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depends on the degree of freedom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example,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=4,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95% confidence interval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−4.3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+4.3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example of advertising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=200.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95% confidence interval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0.0475−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1.972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0.0027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0.0475+(1.972)(0.0027)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=[0.042, 0.053].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$1,000 increase in TV advertising, there will be an average increase in sales of between 42 to 53 units.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128000"/>
              </a:xfrm>
              <a:blipFill>
                <a:blip r:embed="rId2"/>
                <a:stretch>
                  <a:fillRect l="-2526" t="-3076" r="-1702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4AFB38-51FF-48F1-A39B-B8A5F13C25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sym typeface="Helvetica Neue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7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Hypothesis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7162800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errors can also be used to perform hypothesis tests on the coefficients.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 hypothesis: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𝑟𝑒𝑙𝑎𝑡𝑖𝑜𝑛𝑠h𝑖𝑝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=0).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Alternative hypothesis: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𝑠𝑜𝑚𝑒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𝑟𝑒𝑙𝑎𝑡𝑖𝑜𝑛𝑠h𝑖𝑝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-statistic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number of standard errors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away from 0, given by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=17.67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(approximately Gaussian),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-value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&lt;0.0001.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We can reject the null hypothesis.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7162800"/>
              </a:xfrm>
              <a:blipFill>
                <a:blip r:embed="rId2"/>
                <a:stretch>
                  <a:fillRect l="-2526" t="-3489" r="-2361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4AFB38-51FF-48F1-A39B-B8A5F13C25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sym typeface="Helvetica Neue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4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F4D9543F-954B-42E3-88E8-E912FE7430A6}"/>
              </a:ext>
            </a:extLst>
          </p:cNvPr>
          <p:cNvSpPr txBox="1">
            <a:spLocks/>
          </p:cNvSpPr>
          <p:nvPr/>
        </p:nvSpPr>
        <p:spPr bwMode="auto">
          <a:xfrm>
            <a:off x="230188" y="5276850"/>
            <a:ext cx="2108200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>
                <a:solidFill>
                  <a:srgbClr val="FF1134"/>
                </a:solidFill>
              </a:rPr>
              <a:t>Example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B80B10C5-BCE8-417F-81C5-ACF3985B619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641DFCD-4D68-4222-88CC-0B9CAE0BD50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92AA7C34-37C0-49BF-A02B-2A3AFD0E7911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94EF3023-574C-478F-A63B-AFEE42E531C4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526D967D-0EDE-4340-8E77-CBB4CB0CB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268538"/>
            <a:ext cx="8462963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5E3B8664-BB7E-48BA-B6F7-D74AA5B2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217863"/>
            <a:ext cx="10783887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2" name="AutoShape 10">
            <a:extLst>
              <a:ext uri="{FF2B5EF4-FFF2-40B4-BE49-F238E27FC236}">
                <a16:creationId xmlns:a16="http://schemas.microsoft.com/office/drawing/2014/main" id="{523C57F2-7428-41C6-B8F4-1765412E6E8C}"/>
              </a:ext>
            </a:extLst>
          </p:cNvPr>
          <p:cNvSpPr>
            <a:spLocks/>
          </p:cNvSpPr>
          <p:nvPr/>
        </p:nvSpPr>
        <p:spPr bwMode="auto">
          <a:xfrm>
            <a:off x="455613" y="1879600"/>
            <a:ext cx="12091987" cy="2487613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3323" name="Text Box 11">
            <a:extLst>
              <a:ext uri="{FF2B5EF4-FFF2-40B4-BE49-F238E27FC236}">
                <a16:creationId xmlns:a16="http://schemas.microsoft.com/office/drawing/2014/main" id="{66BCDBFB-F9B3-436F-B7E6-541646D8C6C4}"/>
              </a:ext>
            </a:extLst>
          </p:cNvPr>
          <p:cNvSpPr txBox="1">
            <a:spLocks/>
          </p:cNvSpPr>
          <p:nvPr/>
        </p:nvSpPr>
        <p:spPr bwMode="auto">
          <a:xfrm>
            <a:off x="1160463" y="1660525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D64651CA-B669-4595-BC18-9E5A3C323E9C}"/>
              </a:ext>
            </a:extLst>
          </p:cNvPr>
          <p:cNvSpPr txBox="1">
            <a:spLocks/>
          </p:cNvSpPr>
          <p:nvPr/>
        </p:nvSpPr>
        <p:spPr bwMode="auto">
          <a:xfrm>
            <a:off x="555625" y="5948363"/>
            <a:ext cx="1063466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Consider the advertising data with three covariates: TV, radio, newspapers.</a:t>
            </a:r>
          </a:p>
          <a:p>
            <a:r>
              <a:rPr lang="en-US" altLang="en-US" sz="2500" b="0" i="1"/>
              <a:t>The number of covariates p=3</a:t>
            </a:r>
          </a:p>
        </p:txBody>
      </p:sp>
      <p:pic>
        <p:nvPicPr>
          <p:cNvPr id="13325" name="Picture 13">
            <a:extLst>
              <a:ext uri="{FF2B5EF4-FFF2-40B4-BE49-F238E27FC236}">
                <a16:creationId xmlns:a16="http://schemas.microsoft.com/office/drawing/2014/main" id="{B6433ADE-B487-453D-94B5-76AF2E51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869113"/>
            <a:ext cx="100488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6" name="AutoShape 14">
            <a:extLst>
              <a:ext uri="{FF2B5EF4-FFF2-40B4-BE49-F238E27FC236}">
                <a16:creationId xmlns:a16="http://schemas.microsoft.com/office/drawing/2014/main" id="{01394B96-920B-4CE0-998C-FE278289F18D}"/>
              </a:ext>
            </a:extLst>
          </p:cNvPr>
          <p:cNvSpPr>
            <a:spLocks/>
          </p:cNvSpPr>
          <p:nvPr/>
        </p:nvSpPr>
        <p:spPr bwMode="auto">
          <a:xfrm>
            <a:off x="257175" y="5276850"/>
            <a:ext cx="12214225" cy="3314700"/>
          </a:xfrm>
          <a:prstGeom prst="roundRect">
            <a:avLst>
              <a:gd name="adj" fmla="val 18917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A6ABF-2E86-4C94-A7FC-EB153B5E61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>
            <a:extLst>
              <a:ext uri="{FF2B5EF4-FFF2-40B4-BE49-F238E27FC236}">
                <a16:creationId xmlns:a16="http://schemas.microsoft.com/office/drawing/2014/main" id="{9D6D236D-24B9-4490-BA0B-17C68F8E0934}"/>
              </a:ext>
            </a:extLst>
          </p:cNvPr>
          <p:cNvSpPr>
            <a:spLocks/>
          </p:cNvSpPr>
          <p:nvPr/>
        </p:nvSpPr>
        <p:spPr bwMode="auto">
          <a:xfrm>
            <a:off x="282575" y="5154613"/>
            <a:ext cx="12438063" cy="3429000"/>
          </a:xfrm>
          <a:prstGeom prst="roundRect">
            <a:avLst>
              <a:gd name="adj" fmla="val 18282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20846109-5A39-4174-AD3C-D2A6B7C9ACFB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14E46758-9F8C-41E6-864C-7C27D886FBF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3D346BDD-BBCA-4003-8CDE-9F62FCD21819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8B1A111B-8D4B-43D6-A87F-BEC57022EA42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4345" name="Picture 9">
            <a:extLst>
              <a:ext uri="{FF2B5EF4-FFF2-40B4-BE49-F238E27FC236}">
                <a16:creationId xmlns:a16="http://schemas.microsoft.com/office/drawing/2014/main" id="{3989389D-58AB-4700-91AA-DBD82EC46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324100"/>
            <a:ext cx="732948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4E2283A-00B1-49A6-AB2B-78AE7669A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59125"/>
            <a:ext cx="5192713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7" name="Picture 11">
            <a:extLst>
              <a:ext uri="{FF2B5EF4-FFF2-40B4-BE49-F238E27FC236}">
                <a16:creationId xmlns:a16="http://schemas.microsoft.com/office/drawing/2014/main" id="{C751D65F-8CEC-4072-8ED5-BC8C13AC6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63" y="3127375"/>
            <a:ext cx="252412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9BD25A20-D679-46E1-9820-FF136C381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3579813"/>
            <a:ext cx="47625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9" name="AutoShape 13">
            <a:extLst>
              <a:ext uri="{FF2B5EF4-FFF2-40B4-BE49-F238E27FC236}">
                <a16:creationId xmlns:a16="http://schemas.microsoft.com/office/drawing/2014/main" id="{696E888E-87A7-4798-BD43-B476C3CF400F}"/>
              </a:ext>
            </a:extLst>
          </p:cNvPr>
          <p:cNvSpPr>
            <a:spLocks/>
          </p:cNvSpPr>
          <p:nvPr/>
        </p:nvSpPr>
        <p:spPr bwMode="auto">
          <a:xfrm>
            <a:off x="207963" y="2292350"/>
            <a:ext cx="12587287" cy="1992313"/>
          </a:xfrm>
          <a:prstGeom prst="roundRect">
            <a:avLst>
              <a:gd name="adj" fmla="val 31449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EC820C95-605E-4FA3-86BB-0BE652A42437}"/>
              </a:ext>
            </a:extLst>
          </p:cNvPr>
          <p:cNvSpPr txBox="1">
            <a:spLocks/>
          </p:cNvSpPr>
          <p:nvPr/>
        </p:nvSpPr>
        <p:spPr bwMode="auto">
          <a:xfrm>
            <a:off x="473075" y="5484813"/>
            <a:ext cx="54832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Derivative (formally called gradient) of </a:t>
            </a:r>
          </a:p>
        </p:txBody>
      </p:sp>
      <p:pic>
        <p:nvPicPr>
          <p:cNvPr id="14351" name="Picture 15">
            <a:extLst>
              <a:ext uri="{FF2B5EF4-FFF2-40B4-BE49-F238E27FC236}">
                <a16:creationId xmlns:a16="http://schemas.microsoft.com/office/drawing/2014/main" id="{4598C257-D021-42C0-8EED-5949560EF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5270500"/>
            <a:ext cx="22034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52" name="Picture 16">
            <a:extLst>
              <a:ext uri="{FF2B5EF4-FFF2-40B4-BE49-F238E27FC236}">
                <a16:creationId xmlns:a16="http://schemas.microsoft.com/office/drawing/2014/main" id="{1DF93F3E-BF67-4A43-8CA6-C74B9C530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6442075"/>
            <a:ext cx="77851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53" name="Text Box 17">
            <a:extLst>
              <a:ext uri="{FF2B5EF4-FFF2-40B4-BE49-F238E27FC236}">
                <a16:creationId xmlns:a16="http://schemas.microsoft.com/office/drawing/2014/main" id="{DE2D0DD0-24CF-4D44-8891-CF0EE520EA0B}"/>
              </a:ext>
            </a:extLst>
          </p:cNvPr>
          <p:cNvSpPr txBox="1">
            <a:spLocks/>
          </p:cNvSpPr>
          <p:nvPr/>
        </p:nvSpPr>
        <p:spPr bwMode="auto">
          <a:xfrm>
            <a:off x="563563" y="7705725"/>
            <a:ext cx="510698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Setting the gradient zero and solve </a:t>
            </a:r>
          </a:p>
        </p:txBody>
      </p:sp>
      <p:pic>
        <p:nvPicPr>
          <p:cNvPr id="14354" name="Picture 18">
            <a:extLst>
              <a:ext uri="{FF2B5EF4-FFF2-40B4-BE49-F238E27FC236}">
                <a16:creationId xmlns:a16="http://schemas.microsoft.com/office/drawing/2014/main" id="{49906703-2BA2-4E06-98D9-3F4F5EEAA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7831138"/>
            <a:ext cx="255587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0CAEA-021D-4CF3-9390-1C92E064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>
            <a:extLst>
              <a:ext uri="{FF2B5EF4-FFF2-40B4-BE49-F238E27FC236}">
                <a16:creationId xmlns:a16="http://schemas.microsoft.com/office/drawing/2014/main" id="{149E90BD-DA41-4C1E-A92A-A90ACE9A724D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365D1128-D1C9-4CEF-9F01-76996E4CE086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5367" name="Picture 7">
            <a:extLst>
              <a:ext uri="{FF2B5EF4-FFF2-40B4-BE49-F238E27FC236}">
                <a16:creationId xmlns:a16="http://schemas.microsoft.com/office/drawing/2014/main" id="{84A3B213-DCF1-497F-8A22-17545F06E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2216150"/>
            <a:ext cx="10377487" cy="663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8" name="Text Box 8">
            <a:extLst>
              <a:ext uri="{FF2B5EF4-FFF2-40B4-BE49-F238E27FC236}">
                <a16:creationId xmlns:a16="http://schemas.microsoft.com/office/drawing/2014/main" id="{6EB0252D-2775-4EC8-AAFB-E361A67C976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B9063D5-48B5-4B3B-94B0-ECC3612C1DC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B04E2-B55C-45EC-9117-6AC561259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>
            <a:extLst>
              <a:ext uri="{FF2B5EF4-FFF2-40B4-BE49-F238E27FC236}">
                <a16:creationId xmlns:a16="http://schemas.microsoft.com/office/drawing/2014/main" id="{BA40B043-FF01-478D-8FA8-091BA7A54FFC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4E86875C-A369-4F6D-9577-55E5F4132F65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40C8C869-C3AC-48C1-AA66-4402E17E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463800"/>
            <a:ext cx="11976100" cy="5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2" name="Text Box 8">
            <a:extLst>
              <a:ext uri="{FF2B5EF4-FFF2-40B4-BE49-F238E27FC236}">
                <a16:creationId xmlns:a16="http://schemas.microsoft.com/office/drawing/2014/main" id="{ECFC06CA-A369-4CFC-9787-82EA0E02DF8C}"/>
              </a:ext>
            </a:extLst>
          </p:cNvPr>
          <p:cNvSpPr txBox="1">
            <a:spLocks/>
          </p:cNvSpPr>
          <p:nvPr/>
        </p:nvSpPr>
        <p:spPr bwMode="auto">
          <a:xfrm>
            <a:off x="530225" y="2454275"/>
            <a:ext cx="4003675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>
                <a:solidFill>
                  <a:srgbClr val="FF1134"/>
                </a:solidFill>
              </a:rPr>
              <a:t>Inference provided by R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9CEE991A-BBA6-4743-BF93-6FA58D4A782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4D00BBC-E1AF-4852-ABEA-78536A67B91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11CF8-9802-4DC1-A1BA-F73F4493F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5275F6DA-314D-47AD-80FC-19DA1B6D4B2B}"/>
              </a:ext>
            </a:extLst>
          </p:cNvPr>
          <p:cNvSpPr>
            <a:spLocks/>
          </p:cNvSpPr>
          <p:nvPr/>
        </p:nvSpPr>
        <p:spPr bwMode="auto">
          <a:xfrm>
            <a:off x="7591425" y="3498850"/>
            <a:ext cx="4633913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74" name="AutoShape 2">
            <a:extLst>
              <a:ext uri="{FF2B5EF4-FFF2-40B4-BE49-F238E27FC236}">
                <a16:creationId xmlns:a16="http://schemas.microsoft.com/office/drawing/2014/main" id="{82F7779B-B79B-4FE7-8C27-A37F0F6CFC4E}"/>
              </a:ext>
            </a:extLst>
          </p:cNvPr>
          <p:cNvSpPr>
            <a:spLocks/>
          </p:cNvSpPr>
          <p:nvPr/>
        </p:nvSpPr>
        <p:spPr bwMode="auto">
          <a:xfrm>
            <a:off x="965200" y="5057775"/>
            <a:ext cx="4632325" cy="557213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0D75BCF4-6AF1-447C-8E4F-6F6969201E94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065DEDD-59DA-494A-BB32-0E980541ECC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268D2CD1-9D86-45B8-9B35-DBD7A0610393}"/>
              </a:ext>
            </a:extLst>
          </p:cNvPr>
          <p:cNvSpPr txBox="1">
            <a:spLocks/>
          </p:cNvSpPr>
          <p:nvPr/>
        </p:nvSpPr>
        <p:spPr bwMode="auto">
          <a:xfrm>
            <a:off x="4330700" y="746125"/>
            <a:ext cx="38338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 Linear Regression</a:t>
            </a:r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1DDBAC58-20C9-42AE-A7A1-A573BD7277B7}"/>
              </a:ext>
            </a:extLst>
          </p:cNvPr>
          <p:cNvSpPr txBox="1">
            <a:spLocks/>
          </p:cNvSpPr>
          <p:nvPr/>
        </p:nvSpPr>
        <p:spPr bwMode="auto">
          <a:xfrm>
            <a:off x="1604963" y="3517900"/>
            <a:ext cx="3351212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3.2 Multiple linear regression</a:t>
            </a:r>
          </a:p>
        </p:txBody>
      </p:sp>
      <p:sp>
        <p:nvSpPr>
          <p:cNvPr id="3082" name="Text Box 10">
            <a:extLst>
              <a:ext uri="{FF2B5EF4-FFF2-40B4-BE49-F238E27FC236}">
                <a16:creationId xmlns:a16="http://schemas.microsoft.com/office/drawing/2014/main" id="{AC271D5A-5335-4B60-B0AB-FB2894435A4C}"/>
              </a:ext>
            </a:extLst>
          </p:cNvPr>
          <p:cNvSpPr txBox="1">
            <a:spLocks/>
          </p:cNvSpPr>
          <p:nvPr/>
        </p:nvSpPr>
        <p:spPr bwMode="auto">
          <a:xfrm>
            <a:off x="1665288" y="2030413"/>
            <a:ext cx="32321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3.1 Simple linear regression</a:t>
            </a:r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277B8D89-7214-44AA-AF5F-894DA55A485F}"/>
              </a:ext>
            </a:extLst>
          </p:cNvPr>
          <p:cNvSpPr txBox="1">
            <a:spLocks/>
          </p:cNvSpPr>
          <p:nvPr/>
        </p:nvSpPr>
        <p:spPr bwMode="auto">
          <a:xfrm>
            <a:off x="1411288" y="5137150"/>
            <a:ext cx="4005262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3.3 Least squares estimation (LSE)</a:t>
            </a:r>
          </a:p>
        </p:txBody>
      </p:sp>
      <p:sp>
        <p:nvSpPr>
          <p:cNvPr id="3084" name="Text Box 12">
            <a:extLst>
              <a:ext uri="{FF2B5EF4-FFF2-40B4-BE49-F238E27FC236}">
                <a16:creationId xmlns:a16="http://schemas.microsoft.com/office/drawing/2014/main" id="{E35B4590-321A-4FB1-AE8F-5C1518B159CD}"/>
              </a:ext>
            </a:extLst>
          </p:cNvPr>
          <p:cNvSpPr txBox="1">
            <a:spLocks/>
          </p:cNvSpPr>
          <p:nvPr/>
        </p:nvSpPr>
        <p:spPr bwMode="auto">
          <a:xfrm>
            <a:off x="1425575" y="6657975"/>
            <a:ext cx="36718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3.4 Statistical properties of LSE</a:t>
            </a:r>
          </a:p>
        </p:txBody>
      </p:sp>
      <p:sp>
        <p:nvSpPr>
          <p:cNvPr id="3085" name="Text Box 13">
            <a:extLst>
              <a:ext uri="{FF2B5EF4-FFF2-40B4-BE49-F238E27FC236}">
                <a16:creationId xmlns:a16="http://schemas.microsoft.com/office/drawing/2014/main" id="{8F64E8F0-FE26-4B97-84CB-15C80B180584}"/>
              </a:ext>
            </a:extLst>
          </p:cNvPr>
          <p:cNvSpPr txBox="1">
            <a:spLocks/>
          </p:cNvSpPr>
          <p:nvPr/>
        </p:nvSpPr>
        <p:spPr bwMode="auto">
          <a:xfrm>
            <a:off x="2533650" y="8145463"/>
            <a:ext cx="1397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3.5 ANOVA</a:t>
            </a:r>
          </a:p>
        </p:txBody>
      </p:sp>
      <p:sp>
        <p:nvSpPr>
          <p:cNvPr id="3086" name="Text Box 14">
            <a:extLst>
              <a:ext uri="{FF2B5EF4-FFF2-40B4-BE49-F238E27FC236}">
                <a16:creationId xmlns:a16="http://schemas.microsoft.com/office/drawing/2014/main" id="{D7C3CD50-47AC-4DE0-9692-A96653F1BD34}"/>
              </a:ext>
            </a:extLst>
          </p:cNvPr>
          <p:cNvSpPr txBox="1">
            <a:spLocks/>
          </p:cNvSpPr>
          <p:nvPr/>
        </p:nvSpPr>
        <p:spPr bwMode="auto">
          <a:xfrm>
            <a:off x="8505825" y="3517900"/>
            <a:ext cx="25844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3.7 Superiority of LSE</a:t>
            </a:r>
          </a:p>
        </p:txBody>
      </p:sp>
      <p:sp>
        <p:nvSpPr>
          <p:cNvPr id="3087" name="Text Box 15">
            <a:extLst>
              <a:ext uri="{FF2B5EF4-FFF2-40B4-BE49-F238E27FC236}">
                <a16:creationId xmlns:a16="http://schemas.microsoft.com/office/drawing/2014/main" id="{DFF657AA-9F1A-416D-91F4-EEFD8F989A9A}"/>
              </a:ext>
            </a:extLst>
          </p:cNvPr>
          <p:cNvSpPr txBox="1">
            <a:spLocks/>
          </p:cNvSpPr>
          <p:nvPr/>
        </p:nvSpPr>
        <p:spPr bwMode="auto">
          <a:xfrm>
            <a:off x="8294434" y="2024460"/>
            <a:ext cx="3007233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 dirty="0">
                <a:solidFill>
                  <a:schemeClr val="bg1">
                    <a:lumMod val="65000"/>
                  </a:schemeClr>
                </a:solidFill>
              </a:rPr>
              <a:t>3.6 More about prediction</a:t>
            </a:r>
          </a:p>
        </p:txBody>
      </p:sp>
      <p:sp>
        <p:nvSpPr>
          <p:cNvPr id="3088" name="Text Box 16">
            <a:extLst>
              <a:ext uri="{FF2B5EF4-FFF2-40B4-BE49-F238E27FC236}">
                <a16:creationId xmlns:a16="http://schemas.microsoft.com/office/drawing/2014/main" id="{711D4657-F3F3-48C7-8A4F-6BC50B28EC21}"/>
              </a:ext>
            </a:extLst>
          </p:cNvPr>
          <p:cNvSpPr txBox="1">
            <a:spLocks/>
          </p:cNvSpPr>
          <p:nvPr/>
        </p:nvSpPr>
        <p:spPr bwMode="auto">
          <a:xfrm>
            <a:off x="7830833" y="5131197"/>
            <a:ext cx="4153509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 dirty="0">
                <a:solidFill>
                  <a:srgbClr val="FFC000"/>
                </a:solidFill>
              </a:rPr>
              <a:t>3.8 Assessing the regression model</a:t>
            </a:r>
          </a:p>
        </p:txBody>
      </p:sp>
      <p:sp>
        <p:nvSpPr>
          <p:cNvPr id="3089" name="Text Box 17">
            <a:extLst>
              <a:ext uri="{FF2B5EF4-FFF2-40B4-BE49-F238E27FC236}">
                <a16:creationId xmlns:a16="http://schemas.microsoft.com/office/drawing/2014/main" id="{9DC42F4A-15AF-4F49-AD90-CACBA77D051F}"/>
              </a:ext>
            </a:extLst>
          </p:cNvPr>
          <p:cNvSpPr txBox="1">
            <a:spLocks/>
          </p:cNvSpPr>
          <p:nvPr/>
        </p:nvSpPr>
        <p:spPr bwMode="auto">
          <a:xfrm>
            <a:off x="8653463" y="6635750"/>
            <a:ext cx="2508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>
                <a:solidFill>
                  <a:srgbClr val="FA1635"/>
                </a:solidFill>
              </a:rPr>
              <a:t>3.9 Variable selection</a:t>
            </a:r>
          </a:p>
        </p:txBody>
      </p:sp>
      <p:sp>
        <p:nvSpPr>
          <p:cNvPr id="3090" name="Text Box 18">
            <a:extLst>
              <a:ext uri="{FF2B5EF4-FFF2-40B4-BE49-F238E27FC236}">
                <a16:creationId xmlns:a16="http://schemas.microsoft.com/office/drawing/2014/main" id="{4585834C-4665-4661-A127-319BE2479FC6}"/>
              </a:ext>
            </a:extLst>
          </p:cNvPr>
          <p:cNvSpPr txBox="1">
            <a:spLocks/>
          </p:cNvSpPr>
          <p:nvPr/>
        </p:nvSpPr>
        <p:spPr bwMode="auto">
          <a:xfrm>
            <a:off x="8119687" y="8140304"/>
            <a:ext cx="3196388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 dirty="0">
                <a:solidFill>
                  <a:schemeClr val="bg1">
                    <a:lumMod val="65000"/>
                  </a:schemeClr>
                </a:solidFill>
              </a:rPr>
              <a:t>3.10 Comparison with KNN</a:t>
            </a:r>
          </a:p>
        </p:txBody>
      </p:sp>
      <p:sp>
        <p:nvSpPr>
          <p:cNvPr id="3091" name="AutoShape 19">
            <a:extLst>
              <a:ext uri="{FF2B5EF4-FFF2-40B4-BE49-F238E27FC236}">
                <a16:creationId xmlns:a16="http://schemas.microsoft.com/office/drawing/2014/main" id="{867EC6FC-DB11-427D-B6FC-F4A813CE2BC3}"/>
              </a:ext>
            </a:extLst>
          </p:cNvPr>
          <p:cNvSpPr>
            <a:spLocks/>
          </p:cNvSpPr>
          <p:nvPr/>
        </p:nvSpPr>
        <p:spPr bwMode="auto">
          <a:xfrm>
            <a:off x="965200" y="1952625"/>
            <a:ext cx="4632325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2" name="AutoShape 20">
            <a:extLst>
              <a:ext uri="{FF2B5EF4-FFF2-40B4-BE49-F238E27FC236}">
                <a16:creationId xmlns:a16="http://schemas.microsoft.com/office/drawing/2014/main" id="{A80E0636-8790-4792-8A71-A4E099158C40}"/>
              </a:ext>
            </a:extLst>
          </p:cNvPr>
          <p:cNvSpPr>
            <a:spLocks/>
          </p:cNvSpPr>
          <p:nvPr/>
        </p:nvSpPr>
        <p:spPr bwMode="auto">
          <a:xfrm>
            <a:off x="965200" y="3438525"/>
            <a:ext cx="4632325" cy="557213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3" name="AutoShape 21">
            <a:extLst>
              <a:ext uri="{FF2B5EF4-FFF2-40B4-BE49-F238E27FC236}">
                <a16:creationId xmlns:a16="http://schemas.microsoft.com/office/drawing/2014/main" id="{861A2E62-140B-4FA7-88FB-DE1386D514E6}"/>
              </a:ext>
            </a:extLst>
          </p:cNvPr>
          <p:cNvSpPr>
            <a:spLocks/>
          </p:cNvSpPr>
          <p:nvPr/>
        </p:nvSpPr>
        <p:spPr bwMode="auto">
          <a:xfrm>
            <a:off x="965200" y="6557963"/>
            <a:ext cx="4632325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4" name="AutoShape 22">
            <a:extLst>
              <a:ext uri="{FF2B5EF4-FFF2-40B4-BE49-F238E27FC236}">
                <a16:creationId xmlns:a16="http://schemas.microsoft.com/office/drawing/2014/main" id="{1D43F474-9580-46C3-8566-BC71B68D7D35}"/>
              </a:ext>
            </a:extLst>
          </p:cNvPr>
          <p:cNvSpPr>
            <a:spLocks/>
          </p:cNvSpPr>
          <p:nvPr/>
        </p:nvSpPr>
        <p:spPr bwMode="auto">
          <a:xfrm>
            <a:off x="965200" y="8045450"/>
            <a:ext cx="4632325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5" name="AutoShape 23">
            <a:extLst>
              <a:ext uri="{FF2B5EF4-FFF2-40B4-BE49-F238E27FC236}">
                <a16:creationId xmlns:a16="http://schemas.microsoft.com/office/drawing/2014/main" id="{51BA3271-2788-4BD3-8CBD-980BF276F583}"/>
              </a:ext>
            </a:extLst>
          </p:cNvPr>
          <p:cNvSpPr>
            <a:spLocks/>
          </p:cNvSpPr>
          <p:nvPr/>
        </p:nvSpPr>
        <p:spPr bwMode="auto">
          <a:xfrm>
            <a:off x="7590629" y="5082300"/>
            <a:ext cx="4633913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6" name="AutoShape 24">
            <a:extLst>
              <a:ext uri="{FF2B5EF4-FFF2-40B4-BE49-F238E27FC236}">
                <a16:creationId xmlns:a16="http://schemas.microsoft.com/office/drawing/2014/main" id="{B36023D4-ED33-4BB2-A0BC-B1924B60B67E}"/>
              </a:ext>
            </a:extLst>
          </p:cNvPr>
          <p:cNvSpPr>
            <a:spLocks/>
          </p:cNvSpPr>
          <p:nvPr/>
        </p:nvSpPr>
        <p:spPr bwMode="auto">
          <a:xfrm>
            <a:off x="7590630" y="1951831"/>
            <a:ext cx="4633913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7" name="AutoShape 25">
            <a:extLst>
              <a:ext uri="{FF2B5EF4-FFF2-40B4-BE49-F238E27FC236}">
                <a16:creationId xmlns:a16="http://schemas.microsoft.com/office/drawing/2014/main" id="{985B044D-192D-402D-AF78-1FB1A14088E1}"/>
              </a:ext>
            </a:extLst>
          </p:cNvPr>
          <p:cNvSpPr>
            <a:spLocks/>
          </p:cNvSpPr>
          <p:nvPr/>
        </p:nvSpPr>
        <p:spPr bwMode="auto">
          <a:xfrm>
            <a:off x="7591425" y="6618288"/>
            <a:ext cx="4633913" cy="555625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098" name="AutoShape 26">
            <a:extLst>
              <a:ext uri="{FF2B5EF4-FFF2-40B4-BE49-F238E27FC236}">
                <a16:creationId xmlns:a16="http://schemas.microsoft.com/office/drawing/2014/main" id="{809BC224-7528-46EA-AD6A-C2AF73E0B6E2}"/>
              </a:ext>
            </a:extLst>
          </p:cNvPr>
          <p:cNvSpPr>
            <a:spLocks/>
          </p:cNvSpPr>
          <p:nvPr/>
        </p:nvSpPr>
        <p:spPr bwMode="auto">
          <a:xfrm>
            <a:off x="7591425" y="8043863"/>
            <a:ext cx="4633913" cy="557212"/>
          </a:xfrm>
          <a:prstGeom prst="roundRect">
            <a:avLst>
              <a:gd name="adj" fmla="val 41009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chemeClr val="bg1">
                  <a:lumMod val="6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8DCE0-D2D4-455B-8455-489925C9DF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>
            <a:extLst>
              <a:ext uri="{FF2B5EF4-FFF2-40B4-BE49-F238E27FC236}">
                <a16:creationId xmlns:a16="http://schemas.microsoft.com/office/drawing/2014/main" id="{33CD5195-14DA-448D-BE90-861FF3172DA9}"/>
              </a:ext>
            </a:extLst>
          </p:cNvPr>
          <p:cNvSpPr>
            <a:spLocks/>
          </p:cNvSpPr>
          <p:nvPr/>
        </p:nvSpPr>
        <p:spPr bwMode="auto">
          <a:xfrm>
            <a:off x="207963" y="1938338"/>
            <a:ext cx="12587287" cy="4416425"/>
          </a:xfrm>
          <a:prstGeom prst="roundRect">
            <a:avLst>
              <a:gd name="adj" fmla="val 1419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3695F6E4-0ED7-4D87-9D26-982719EA97EE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B852D831-06E1-4B83-89E0-1849738E1912}"/>
              </a:ext>
            </a:extLst>
          </p:cNvPr>
          <p:cNvSpPr txBox="1">
            <a:spLocks/>
          </p:cNvSpPr>
          <p:nvPr/>
        </p:nvSpPr>
        <p:spPr bwMode="auto">
          <a:xfrm>
            <a:off x="5314950" y="1392238"/>
            <a:ext cx="2373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Matrix Notation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CF630905-45EE-4744-B4DC-EFF359694A98}"/>
              </a:ext>
            </a:extLst>
          </p:cNvPr>
          <p:cNvSpPr txBox="1">
            <a:spLocks/>
          </p:cNvSpPr>
          <p:nvPr/>
        </p:nvSpPr>
        <p:spPr bwMode="auto">
          <a:xfrm>
            <a:off x="195263" y="2074863"/>
            <a:ext cx="3548062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In this chapter, we write </a:t>
            </a:r>
          </a:p>
        </p:txBody>
      </p:sp>
      <p:pic>
        <p:nvPicPr>
          <p:cNvPr id="17417" name="Picture 9">
            <a:extLst>
              <a:ext uri="{FF2B5EF4-FFF2-40B4-BE49-F238E27FC236}">
                <a16:creationId xmlns:a16="http://schemas.microsoft.com/office/drawing/2014/main" id="{AE890729-4021-43FE-BC04-6C3BEA7E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819400"/>
            <a:ext cx="614045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E1A84187-E502-47D0-9BCE-6293CB9E4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88" y="2828925"/>
            <a:ext cx="25400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9" name="Picture 11">
            <a:extLst>
              <a:ext uri="{FF2B5EF4-FFF2-40B4-BE49-F238E27FC236}">
                <a16:creationId xmlns:a16="http://schemas.microsoft.com/office/drawing/2014/main" id="{2CC7714F-A78C-4E40-948E-EEB6289D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5530850"/>
            <a:ext cx="53054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0" name="Text Box 12">
            <a:extLst>
              <a:ext uri="{FF2B5EF4-FFF2-40B4-BE49-F238E27FC236}">
                <a16:creationId xmlns:a16="http://schemas.microsoft.com/office/drawing/2014/main" id="{50A9CD06-6FCA-4DB6-B3A6-B6EFF1C7022A}"/>
              </a:ext>
            </a:extLst>
          </p:cNvPr>
          <p:cNvSpPr txBox="1">
            <a:spLocks/>
          </p:cNvSpPr>
          <p:nvPr/>
        </p:nvSpPr>
        <p:spPr bwMode="auto">
          <a:xfrm>
            <a:off x="515938" y="6894513"/>
            <a:ext cx="820737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Then</a:t>
            </a:r>
          </a:p>
        </p:txBody>
      </p:sp>
      <p:pic>
        <p:nvPicPr>
          <p:cNvPr id="17421" name="Picture 13">
            <a:extLst>
              <a:ext uri="{FF2B5EF4-FFF2-40B4-BE49-F238E27FC236}">
                <a16:creationId xmlns:a16="http://schemas.microsoft.com/office/drawing/2014/main" id="{94B2B861-D9C4-4489-882E-FBBCBD4A4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6877050"/>
            <a:ext cx="9939337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2" name="AutoShape 14">
            <a:extLst>
              <a:ext uri="{FF2B5EF4-FFF2-40B4-BE49-F238E27FC236}">
                <a16:creationId xmlns:a16="http://schemas.microsoft.com/office/drawing/2014/main" id="{C8ED5B94-437F-4843-89CC-C053C8268463}"/>
              </a:ext>
            </a:extLst>
          </p:cNvPr>
          <p:cNvSpPr>
            <a:spLocks/>
          </p:cNvSpPr>
          <p:nvPr/>
        </p:nvSpPr>
        <p:spPr bwMode="auto">
          <a:xfrm>
            <a:off x="282575" y="6573838"/>
            <a:ext cx="12438063" cy="2500312"/>
          </a:xfrm>
          <a:prstGeom prst="roundRect">
            <a:avLst>
              <a:gd name="adj" fmla="val 25069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11D089CC-82EA-4394-B492-76FD1EB50EA9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07D72DE-A1CE-4AFD-B627-BBA00034281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77C63-F20C-4958-8778-93E3D60C4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>
            <a:extLst>
              <a:ext uri="{FF2B5EF4-FFF2-40B4-BE49-F238E27FC236}">
                <a16:creationId xmlns:a16="http://schemas.microsoft.com/office/drawing/2014/main" id="{B51290CC-13CE-43F6-8082-732E25692A13}"/>
              </a:ext>
            </a:extLst>
          </p:cNvPr>
          <p:cNvSpPr>
            <a:spLocks/>
          </p:cNvSpPr>
          <p:nvPr/>
        </p:nvSpPr>
        <p:spPr bwMode="auto">
          <a:xfrm>
            <a:off x="282575" y="5561013"/>
            <a:ext cx="12438063" cy="1827212"/>
          </a:xfrm>
          <a:prstGeom prst="roundRect">
            <a:avLst>
              <a:gd name="adj" fmla="val 3431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2D5BBD55-8A8A-4D96-B0CF-DA3517182EAC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A32E233E-7FE4-42FC-812E-3B1250EF4C5A}"/>
              </a:ext>
            </a:extLst>
          </p:cNvPr>
          <p:cNvSpPr txBox="1">
            <a:spLocks/>
          </p:cNvSpPr>
          <p:nvPr/>
        </p:nvSpPr>
        <p:spPr bwMode="auto">
          <a:xfrm>
            <a:off x="346075" y="1800225"/>
            <a:ext cx="861695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least squares criterion is to minimize the sum of squares</a:t>
            </a: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92B3D418-EDEA-4627-B8DB-E93C0E58B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2401888"/>
            <a:ext cx="5557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1" name="Text Box 9">
            <a:extLst>
              <a:ext uri="{FF2B5EF4-FFF2-40B4-BE49-F238E27FC236}">
                <a16:creationId xmlns:a16="http://schemas.microsoft.com/office/drawing/2014/main" id="{18FC94CE-2BDA-4C60-B32A-A618C696B6DB}"/>
              </a:ext>
            </a:extLst>
          </p:cNvPr>
          <p:cNvSpPr txBox="1">
            <a:spLocks/>
          </p:cNvSpPr>
          <p:nvPr/>
        </p:nvSpPr>
        <p:spPr bwMode="auto">
          <a:xfrm>
            <a:off x="352425" y="3533775"/>
            <a:ext cx="688181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Using matrix algebra, it is equivalently written as</a:t>
            </a:r>
          </a:p>
        </p:txBody>
      </p: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F94D1FA9-A12D-484F-97CB-FCE74292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4135438"/>
            <a:ext cx="6872287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3" name="AutoShape 11">
            <a:extLst>
              <a:ext uri="{FF2B5EF4-FFF2-40B4-BE49-F238E27FC236}">
                <a16:creationId xmlns:a16="http://schemas.microsoft.com/office/drawing/2014/main" id="{102DE36A-672C-46C3-B6F9-0BE1103D88B1}"/>
              </a:ext>
            </a:extLst>
          </p:cNvPr>
          <p:cNvSpPr>
            <a:spLocks/>
          </p:cNvSpPr>
          <p:nvPr/>
        </p:nvSpPr>
        <p:spPr bwMode="auto">
          <a:xfrm>
            <a:off x="207963" y="1651000"/>
            <a:ext cx="12587287" cy="3444875"/>
          </a:xfrm>
          <a:prstGeom prst="roundRect">
            <a:avLst>
              <a:gd name="adj" fmla="val 18199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DEECAAF1-4BA8-4DE2-A807-45B0F990E921}"/>
              </a:ext>
            </a:extLst>
          </p:cNvPr>
          <p:cNvSpPr txBox="1">
            <a:spLocks/>
          </p:cNvSpPr>
          <p:nvPr/>
        </p:nvSpPr>
        <p:spPr bwMode="auto">
          <a:xfrm>
            <a:off x="473075" y="5794375"/>
            <a:ext cx="111474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>
                <a:solidFill>
                  <a:srgbClr val="FF0614"/>
                </a:solidFill>
              </a:rPr>
              <a:t>By the first order optimality condition (zeroing the gradient), the LSE of          is</a:t>
            </a:r>
          </a:p>
        </p:txBody>
      </p:sp>
      <p:pic>
        <p:nvPicPr>
          <p:cNvPr id="18445" name="Picture 13">
            <a:extLst>
              <a:ext uri="{FF2B5EF4-FFF2-40B4-BE49-F238E27FC236}">
                <a16:creationId xmlns:a16="http://schemas.microsoft.com/office/drawing/2014/main" id="{E8CEF7AD-CA92-49C5-8A69-247F40726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900" y="5842000"/>
            <a:ext cx="254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44463CC0-4718-4A75-86B7-7E1DF322A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6584950"/>
            <a:ext cx="37465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7" name="AutoShape 15">
            <a:extLst>
              <a:ext uri="{FF2B5EF4-FFF2-40B4-BE49-F238E27FC236}">
                <a16:creationId xmlns:a16="http://schemas.microsoft.com/office/drawing/2014/main" id="{E931F585-95FF-4902-AE18-65C4ABD234FE}"/>
              </a:ext>
            </a:extLst>
          </p:cNvPr>
          <p:cNvSpPr>
            <a:spLocks/>
          </p:cNvSpPr>
          <p:nvPr/>
        </p:nvSpPr>
        <p:spPr bwMode="auto">
          <a:xfrm>
            <a:off x="207963" y="7851775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965D7660-5629-436F-81EC-60F673B1ACCF}"/>
              </a:ext>
            </a:extLst>
          </p:cNvPr>
          <p:cNvSpPr txBox="1">
            <a:spLocks/>
          </p:cNvSpPr>
          <p:nvPr/>
        </p:nvSpPr>
        <p:spPr bwMode="auto">
          <a:xfrm>
            <a:off x="484188" y="8050213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Fitted value</a:t>
            </a:r>
          </a:p>
        </p:txBody>
      </p:sp>
      <p:pic>
        <p:nvPicPr>
          <p:cNvPr id="18449" name="Picture 17">
            <a:extLst>
              <a:ext uri="{FF2B5EF4-FFF2-40B4-BE49-F238E27FC236}">
                <a16:creationId xmlns:a16="http://schemas.microsoft.com/office/drawing/2014/main" id="{315029CC-5B8C-4630-B807-88DF3A42A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7997825"/>
            <a:ext cx="1549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50" name="Text Box 18">
            <a:extLst>
              <a:ext uri="{FF2B5EF4-FFF2-40B4-BE49-F238E27FC236}">
                <a16:creationId xmlns:a16="http://schemas.microsoft.com/office/drawing/2014/main" id="{993E148C-9B2A-44D5-BF06-D62DC3C7CC8A}"/>
              </a:ext>
            </a:extLst>
          </p:cNvPr>
          <p:cNvSpPr txBox="1">
            <a:spLocks/>
          </p:cNvSpPr>
          <p:nvPr/>
        </p:nvSpPr>
        <p:spPr bwMode="auto">
          <a:xfrm>
            <a:off x="6348413" y="8050213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</a:t>
            </a:r>
          </a:p>
        </p:txBody>
      </p:sp>
      <p:pic>
        <p:nvPicPr>
          <p:cNvPr id="18451" name="Picture 19">
            <a:extLst>
              <a:ext uri="{FF2B5EF4-FFF2-40B4-BE49-F238E27FC236}">
                <a16:creationId xmlns:a16="http://schemas.microsoft.com/office/drawing/2014/main" id="{1C864367-C3C2-4E45-8F38-2030A6B9C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50" y="8048625"/>
            <a:ext cx="19177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52" name="Text Box 20">
            <a:extLst>
              <a:ext uri="{FF2B5EF4-FFF2-40B4-BE49-F238E27FC236}">
                <a16:creationId xmlns:a16="http://schemas.microsoft.com/office/drawing/2014/main" id="{E0A90E24-46AC-43E7-B3D2-A7DBD9470E4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3CADFE2A-54EB-4F55-94C6-47B6D81B5B9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156B0-400A-4210-947D-0292EDBE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  <a:blipFill>
                <a:blip r:embed="rId2"/>
                <a:stretch>
                  <a:fillRect b="-1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m:rPr>
                        <m:brk m:alnAt="23"/>
                      </m:rP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  <m:brk m:alnAt="23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𝐗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3"/>
                              </m:rP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m:rPr>
                                <m:brk m:alnAt="23"/>
                              </m:rP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𝐗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’s: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⇒  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  <a:blipFill>
                <a:blip r:embed="rId3"/>
                <a:stretch>
                  <a:fillRect l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7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pic>
        <p:nvPicPr>
          <p:cNvPr id="19463" name="Picture 7">
            <a:extLst>
              <a:ext uri="{FF2B5EF4-FFF2-40B4-BE49-F238E27FC236}">
                <a16:creationId xmlns:a16="http://schemas.microsoft.com/office/drawing/2014/main" id="{B1B4CB58-F544-490E-8293-DF635BDAE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155825"/>
            <a:ext cx="1126966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EC3554C9-DD1D-4993-9839-59F3CC4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959100"/>
            <a:ext cx="6923088" cy="139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5" name="AutoShape 9">
            <a:extLst>
              <a:ext uri="{FF2B5EF4-FFF2-40B4-BE49-F238E27FC236}">
                <a16:creationId xmlns:a16="http://schemas.microsoft.com/office/drawing/2014/main" id="{0529B0CF-67C3-49C5-AAD8-3857679E82D6}"/>
              </a:ext>
            </a:extLst>
          </p:cNvPr>
          <p:cNvSpPr>
            <a:spLocks/>
          </p:cNvSpPr>
          <p:nvPr/>
        </p:nvSpPr>
        <p:spPr bwMode="auto">
          <a:xfrm>
            <a:off x="207963" y="1931988"/>
            <a:ext cx="12587287" cy="2713037"/>
          </a:xfrm>
          <a:prstGeom prst="roundRect">
            <a:avLst>
              <a:gd name="adj" fmla="val 23116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66" name="AutoShape 10">
            <a:extLst>
              <a:ext uri="{FF2B5EF4-FFF2-40B4-BE49-F238E27FC236}">
                <a16:creationId xmlns:a16="http://schemas.microsoft.com/office/drawing/2014/main" id="{1E4D8AAB-508F-4FFB-B6E5-0C7B03D2B83B}"/>
              </a:ext>
            </a:extLst>
          </p:cNvPr>
          <p:cNvSpPr>
            <a:spLocks/>
          </p:cNvSpPr>
          <p:nvPr/>
        </p:nvSpPr>
        <p:spPr bwMode="auto">
          <a:xfrm>
            <a:off x="2897188" y="2897188"/>
            <a:ext cx="7556500" cy="1514475"/>
          </a:xfrm>
          <a:prstGeom prst="roundRect">
            <a:avLst>
              <a:gd name="adj" fmla="val 21296"/>
            </a:avLst>
          </a:prstGeom>
          <a:noFill/>
          <a:ln w="50800" cap="flat" cmpd="sng">
            <a:solidFill>
              <a:srgbClr val="F7072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68" name="AutoShape 12">
            <a:extLst>
              <a:ext uri="{FF2B5EF4-FFF2-40B4-BE49-F238E27FC236}">
                <a16:creationId xmlns:a16="http://schemas.microsoft.com/office/drawing/2014/main" id="{41F9862A-4007-42E4-B3D1-2E86F72C7F79}"/>
              </a:ext>
            </a:extLst>
          </p:cNvPr>
          <p:cNvSpPr>
            <a:spLocks/>
          </p:cNvSpPr>
          <p:nvPr/>
        </p:nvSpPr>
        <p:spPr bwMode="auto">
          <a:xfrm>
            <a:off x="177801" y="5334000"/>
            <a:ext cx="7848600" cy="2840932"/>
          </a:xfrm>
          <a:prstGeom prst="roundRect">
            <a:avLst>
              <a:gd name="adj" fmla="val 49815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8237A-2990-4CB4-ABD0-91206C19DD5D}"/>
              </a:ext>
            </a:extLst>
          </p:cNvPr>
          <p:cNvSpPr txBox="1"/>
          <p:nvPr/>
        </p:nvSpPr>
        <p:spPr>
          <a:xfrm>
            <a:off x="587477" y="4755861"/>
            <a:ext cx="3694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Input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/>
              <p:nvPr/>
            </p:nvSpPr>
            <p:spPr>
              <a:xfrm>
                <a:off x="773344" y="5782903"/>
                <a:ext cx="7207250" cy="210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residual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orthogonal to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+1)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subspace spanned by vectors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dimensional real space.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4" y="5782903"/>
                <a:ext cx="7207250" cy="2100062"/>
              </a:xfrm>
              <a:prstGeom prst="rect">
                <a:avLst/>
              </a:prstGeom>
              <a:blipFill>
                <a:blip r:embed="rId4"/>
                <a:stretch>
                  <a:fillRect l="-2200" t="-3488" r="-169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7">
            <a:extLst>
              <a:ext uri="{FF2B5EF4-FFF2-40B4-BE49-F238E27FC236}">
                <a16:creationId xmlns:a16="http://schemas.microsoft.com/office/drawing/2014/main" id="{304996D8-25BD-4B2E-B18A-EF600523DB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4" r="15299" b="23528"/>
          <a:stretch/>
        </p:blipFill>
        <p:spPr bwMode="auto">
          <a:xfrm>
            <a:off x="7789833" y="5207885"/>
            <a:ext cx="4837674" cy="349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86EC8-45B1-455F-956A-A08980F78CF1}"/>
                  </a:ext>
                </a:extLst>
              </p:cNvPr>
              <p:cNvSpPr txBox="1"/>
              <p:nvPr/>
            </p:nvSpPr>
            <p:spPr>
              <a:xfrm>
                <a:off x="10007600" y="6462620"/>
                <a:ext cx="3175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86EC8-45B1-455F-956A-A08980F7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600" y="6462620"/>
                <a:ext cx="31758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7750015-FC7D-4563-8944-E559F7F67000}"/>
              </a:ext>
            </a:extLst>
          </p:cNvPr>
          <p:cNvSpPr txBox="1"/>
          <p:nvPr/>
        </p:nvSpPr>
        <p:spPr>
          <a:xfrm rot="21044119">
            <a:off x="10151230" y="7536265"/>
            <a:ext cx="216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input space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sp>
        <p:nvSpPr>
          <p:cNvPr id="19468" name="AutoShape 12">
            <a:extLst>
              <a:ext uri="{FF2B5EF4-FFF2-40B4-BE49-F238E27FC236}">
                <a16:creationId xmlns:a16="http://schemas.microsoft.com/office/drawing/2014/main" id="{41F9862A-4007-42E4-B3D1-2E86F72C7F79}"/>
              </a:ext>
            </a:extLst>
          </p:cNvPr>
          <p:cNvSpPr>
            <a:spLocks/>
          </p:cNvSpPr>
          <p:nvPr/>
        </p:nvSpPr>
        <p:spPr bwMode="auto">
          <a:xfrm>
            <a:off x="163513" y="3962400"/>
            <a:ext cx="12587287" cy="1258887"/>
          </a:xfrm>
          <a:prstGeom prst="roundRect">
            <a:avLst>
              <a:gd name="adj" fmla="val 49815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8237A-2990-4CB4-ABD0-91206C19DD5D}"/>
              </a:ext>
            </a:extLst>
          </p:cNvPr>
          <p:cNvSpPr txBox="1"/>
          <p:nvPr/>
        </p:nvSpPr>
        <p:spPr>
          <a:xfrm>
            <a:off x="502444" y="201237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Least Square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/>
              <p:nvPr/>
            </p:nvSpPr>
            <p:spPr>
              <a:xfrm>
                <a:off x="502444" y="4025725"/>
                <a:ext cx="12236450" cy="111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residual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LSE has the least square among all vectors in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+1)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input space.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4025725"/>
                <a:ext cx="12236450" cy="1115177"/>
              </a:xfrm>
              <a:prstGeom prst="rect">
                <a:avLst/>
              </a:prstGeom>
              <a:blipFill>
                <a:blip r:embed="rId4"/>
                <a:stretch>
                  <a:fillRect l="-1245" t="-6557" b="-1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B3734-4A69-4EE4-B5B9-C17489FF5A71}"/>
                  </a:ext>
                </a:extLst>
              </p:cNvPr>
              <p:cNvSpPr txBox="1"/>
              <p:nvPr/>
            </p:nvSpPr>
            <p:spPr>
              <a:xfrm>
                <a:off x="484188" y="2677546"/>
                <a:ext cx="12236450" cy="114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the subspace spanned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be used to verify the least square property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B3734-4A69-4EE4-B5B9-C17489FF5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88" y="2677546"/>
                <a:ext cx="12236450" cy="1141979"/>
              </a:xfrm>
              <a:prstGeom prst="rect">
                <a:avLst/>
              </a:prstGeom>
              <a:blipFill>
                <a:blip r:embed="rId5"/>
                <a:stretch>
                  <a:fillRect l="-1245" t="-6383" b="-1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9E80F4C-2D02-423D-85BA-1B689DC8D590}"/>
              </a:ext>
            </a:extLst>
          </p:cNvPr>
          <p:cNvGrpSpPr/>
          <p:nvPr/>
        </p:nvGrpSpPr>
        <p:grpSpPr>
          <a:xfrm>
            <a:off x="3908938" y="5284612"/>
            <a:ext cx="4837674" cy="3494357"/>
            <a:chOff x="3908938" y="5284612"/>
            <a:chExt cx="4837674" cy="3494357"/>
          </a:xfrm>
        </p:grpSpPr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B3718A1B-B6CF-4633-AF75-2F1A788D1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4" r="15299" b="23528"/>
            <a:stretch/>
          </p:blipFill>
          <p:spPr bwMode="auto">
            <a:xfrm>
              <a:off x="3908938" y="5284612"/>
              <a:ext cx="4837674" cy="3494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C12537-7DE1-45EC-97E2-D8B7DB2E1CB7}"/>
                    </a:ext>
                  </a:extLst>
                </p:cNvPr>
                <p:cNvSpPr txBox="1"/>
                <p:nvPr/>
              </p:nvSpPr>
              <p:spPr>
                <a:xfrm>
                  <a:off x="5054600" y="7030405"/>
                  <a:ext cx="1003736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C12537-7DE1-45EC-97E2-D8B7DB2E1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600" y="7030405"/>
                  <a:ext cx="1003736" cy="3893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62205F-5674-4B9F-93AC-5F7E149525B5}"/>
                    </a:ext>
                  </a:extLst>
                </p:cNvPr>
                <p:cNvSpPr txBox="1"/>
                <p:nvPr/>
              </p:nvSpPr>
              <p:spPr>
                <a:xfrm>
                  <a:off x="6850469" y="6193393"/>
                  <a:ext cx="984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62205F-5674-4B9F-93AC-5F7E14952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469" y="6193393"/>
                  <a:ext cx="98424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180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5F011E-E71D-41CA-A832-7029D9EC63D1}"/>
                </a:ext>
              </a:extLst>
            </p:cNvPr>
            <p:cNvCxnSpPr/>
            <p:nvPr/>
          </p:nvCxnSpPr>
          <p:spPr bwMode="auto">
            <a:xfrm>
              <a:off x="6045200" y="5486400"/>
              <a:ext cx="1891864" cy="27432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E8A64-6010-406E-92DA-63597A7F71AF}"/>
                </a:ext>
              </a:extLst>
            </p:cNvPr>
            <p:cNvCxnSpPr/>
            <p:nvPr/>
          </p:nvCxnSpPr>
          <p:spPr bwMode="auto">
            <a:xfrm flipV="1">
              <a:off x="4216400" y="8229600"/>
              <a:ext cx="3720664" cy="1524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426C39-191A-4581-9573-A2BB3BBE0238}"/>
                    </a:ext>
                  </a:extLst>
                </p:cNvPr>
                <p:cNvSpPr txBox="1"/>
                <p:nvPr/>
              </p:nvSpPr>
              <p:spPr>
                <a:xfrm>
                  <a:off x="6966801" y="7901224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426C39-191A-4581-9573-A2BB3BBE0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801" y="7901224"/>
                  <a:ext cx="45147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432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0CA000B-F6A4-44A9-BF0D-A96C86BDE5DE}"/>
                    </a:ext>
                  </a:extLst>
                </p:cNvPr>
                <p:cNvSpPr txBox="1"/>
                <p:nvPr/>
              </p:nvSpPr>
              <p:spPr>
                <a:xfrm>
                  <a:off x="5401603" y="7776938"/>
                  <a:ext cx="470963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0CA000B-F6A4-44A9-BF0D-A96C86BDE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03" y="7776938"/>
                  <a:ext cx="470963" cy="3893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04752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FBE53A4C-87B6-4D36-AD44-6A3FCA35E2D4}"/>
              </a:ext>
            </a:extLst>
          </p:cNvPr>
          <p:cNvSpPr txBox="1">
            <a:spLocks/>
          </p:cNvSpPr>
          <p:nvPr/>
        </p:nvSpPr>
        <p:spPr bwMode="auto">
          <a:xfrm>
            <a:off x="438655" y="2171699"/>
            <a:ext cx="3097212" cy="474663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Proof of LSE</a:t>
            </a:r>
          </a:p>
        </p:txBody>
      </p:sp>
      <p:pic>
        <p:nvPicPr>
          <p:cNvPr id="19470" name="Picture 14">
            <a:extLst>
              <a:ext uri="{FF2B5EF4-FFF2-40B4-BE49-F238E27FC236}">
                <a16:creationId xmlns:a16="http://schemas.microsoft.com/office/drawing/2014/main" id="{0FC1F0E0-B59B-453C-A5DF-88CCD5EE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31" y="2264569"/>
            <a:ext cx="446246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1" name="Picture 15">
            <a:extLst>
              <a:ext uri="{FF2B5EF4-FFF2-40B4-BE49-F238E27FC236}">
                <a16:creationId xmlns:a16="http://schemas.microsoft.com/office/drawing/2014/main" id="{02908E60-AA9D-4F32-8824-4BA4616C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979736"/>
            <a:ext cx="59515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73" name="AutoShape 17">
            <a:extLst>
              <a:ext uri="{FF2B5EF4-FFF2-40B4-BE49-F238E27FC236}">
                <a16:creationId xmlns:a16="http://schemas.microsoft.com/office/drawing/2014/main" id="{283BEC00-EFC3-4145-B156-548A8EB06210}"/>
              </a:ext>
            </a:extLst>
          </p:cNvPr>
          <p:cNvSpPr>
            <a:spLocks/>
          </p:cNvSpPr>
          <p:nvPr/>
        </p:nvSpPr>
        <p:spPr bwMode="auto">
          <a:xfrm>
            <a:off x="283368" y="1981200"/>
            <a:ext cx="12438063" cy="3643313"/>
          </a:xfrm>
          <a:prstGeom prst="roundRect">
            <a:avLst>
              <a:gd name="adj" fmla="val 28361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4DD04-340B-4CCB-B8D3-2EE1B3CC185F}"/>
                  </a:ext>
                </a:extLst>
              </p:cNvPr>
              <p:cNvSpPr txBox="1"/>
              <p:nvPr/>
            </p:nvSpPr>
            <p:spPr>
              <a:xfrm>
                <a:off x="505668" y="3570550"/>
                <a:ext cx="12183335" cy="1968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the cross term vanishes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Thus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4DD04-340B-4CCB-B8D3-2EE1B3CC1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68" y="3570550"/>
                <a:ext cx="12183335" cy="1968809"/>
              </a:xfrm>
              <a:prstGeom prst="rect">
                <a:avLst/>
              </a:prstGeom>
              <a:blipFill>
                <a:blip r:embed="rId4"/>
                <a:stretch>
                  <a:fillRect l="-2051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0B91817-82E9-4DC9-8157-9BF85DD25F6D}"/>
              </a:ext>
            </a:extLst>
          </p:cNvPr>
          <p:cNvGrpSpPr/>
          <p:nvPr/>
        </p:nvGrpSpPr>
        <p:grpSpPr>
          <a:xfrm>
            <a:off x="4106301" y="5649643"/>
            <a:ext cx="4837674" cy="3494357"/>
            <a:chOff x="3908938" y="5284612"/>
            <a:chExt cx="4837674" cy="3494357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7D6C95B6-5735-4EF2-AFC5-71E28D0A8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4" r="15299" b="23528"/>
            <a:stretch/>
          </p:blipFill>
          <p:spPr bwMode="auto">
            <a:xfrm>
              <a:off x="3908938" y="5284612"/>
              <a:ext cx="4837674" cy="3494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04B3A9-11D4-4C14-AB9D-F390744A33A2}"/>
                    </a:ext>
                  </a:extLst>
                </p:cNvPr>
                <p:cNvSpPr txBox="1"/>
                <p:nvPr/>
              </p:nvSpPr>
              <p:spPr>
                <a:xfrm>
                  <a:off x="5054600" y="7030405"/>
                  <a:ext cx="1003736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04B3A9-11D4-4C14-AB9D-F390744A3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600" y="7030405"/>
                  <a:ext cx="1003736" cy="3893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F24499-AFCA-4AE6-83C4-25451C10E78B}"/>
                    </a:ext>
                  </a:extLst>
                </p:cNvPr>
                <p:cNvSpPr txBox="1"/>
                <p:nvPr/>
              </p:nvSpPr>
              <p:spPr>
                <a:xfrm>
                  <a:off x="6850469" y="6193393"/>
                  <a:ext cx="984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F24499-AFCA-4AE6-83C4-25451C10E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469" y="6193393"/>
                  <a:ext cx="9842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94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A70346-5C7D-4DB4-9317-FAC09C56464A}"/>
                </a:ext>
              </a:extLst>
            </p:cNvPr>
            <p:cNvCxnSpPr/>
            <p:nvPr/>
          </p:nvCxnSpPr>
          <p:spPr bwMode="auto">
            <a:xfrm>
              <a:off x="6045200" y="5486400"/>
              <a:ext cx="1891864" cy="27432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FF149A-130D-4177-9AA0-1E0E7AEE8EED}"/>
                </a:ext>
              </a:extLst>
            </p:cNvPr>
            <p:cNvCxnSpPr/>
            <p:nvPr/>
          </p:nvCxnSpPr>
          <p:spPr bwMode="auto">
            <a:xfrm flipV="1">
              <a:off x="4216400" y="8229600"/>
              <a:ext cx="3720664" cy="1524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53D70E5-3B47-40D2-A67A-BE24C6E7A7F4}"/>
                    </a:ext>
                  </a:extLst>
                </p:cNvPr>
                <p:cNvSpPr txBox="1"/>
                <p:nvPr/>
              </p:nvSpPr>
              <p:spPr>
                <a:xfrm>
                  <a:off x="6966801" y="7901224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53D70E5-3B47-40D2-A67A-BE24C6E7A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801" y="7901224"/>
                  <a:ext cx="45147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97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002A3B-6AB6-4D05-98AA-B0CE1DC2E5EA}"/>
                    </a:ext>
                  </a:extLst>
                </p:cNvPr>
                <p:cNvSpPr txBox="1"/>
                <p:nvPr/>
              </p:nvSpPr>
              <p:spPr>
                <a:xfrm>
                  <a:off x="5401603" y="7776938"/>
                  <a:ext cx="470963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002A3B-6AB6-4D05-98AA-B0CE1DC2E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03" y="7776938"/>
                  <a:ext cx="470963" cy="389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30360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>
            <a:extLst>
              <a:ext uri="{FF2B5EF4-FFF2-40B4-BE49-F238E27FC236}">
                <a16:creationId xmlns:a16="http://schemas.microsoft.com/office/drawing/2014/main" id="{30192694-267B-4127-808F-21FF3757E4E7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57286EE5-4F43-4B8D-B414-D88D77FD807A}"/>
              </a:ext>
            </a:extLst>
          </p:cNvPr>
          <p:cNvSpPr txBox="1">
            <a:spLocks/>
          </p:cNvSpPr>
          <p:nvPr/>
        </p:nvSpPr>
        <p:spPr bwMode="auto">
          <a:xfrm>
            <a:off x="3390900" y="1379538"/>
            <a:ext cx="62214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fitted values</a:t>
            </a: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641A3B58-EC7E-47D7-8E7C-A64B91435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88" name="Line 8">
            <a:extLst>
              <a:ext uri="{FF2B5EF4-FFF2-40B4-BE49-F238E27FC236}">
                <a16:creationId xmlns:a16="http://schemas.microsoft.com/office/drawing/2014/main" id="{917C8F51-6902-40C9-9A2E-F25507C20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C70E7E39-5D42-4287-9CFD-BEE7F5155804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pic>
        <p:nvPicPr>
          <p:cNvPr id="20490" name="Picture 10">
            <a:extLst>
              <a:ext uri="{FF2B5EF4-FFF2-40B4-BE49-F238E27FC236}">
                <a16:creationId xmlns:a16="http://schemas.microsoft.com/office/drawing/2014/main" id="{B1BD1260-A7A1-4A27-A63A-44CBF9C5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03500"/>
            <a:ext cx="12161837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AutoShape 12">
            <a:extLst>
              <a:ext uri="{FF2B5EF4-FFF2-40B4-BE49-F238E27FC236}">
                <a16:creationId xmlns:a16="http://schemas.microsoft.com/office/drawing/2014/main" id="{6C59E772-CD9D-4910-A9F0-FAC3914C1DB7}"/>
              </a:ext>
            </a:extLst>
          </p:cNvPr>
          <p:cNvSpPr>
            <a:spLocks/>
          </p:cNvSpPr>
          <p:nvPr/>
        </p:nvSpPr>
        <p:spPr bwMode="auto">
          <a:xfrm>
            <a:off x="207963" y="2362200"/>
            <a:ext cx="12587287" cy="2057400"/>
          </a:xfrm>
          <a:prstGeom prst="roundRect">
            <a:avLst>
              <a:gd name="adj" fmla="val 30458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93" name="AutoShape 13">
            <a:extLst>
              <a:ext uri="{FF2B5EF4-FFF2-40B4-BE49-F238E27FC236}">
                <a16:creationId xmlns:a16="http://schemas.microsoft.com/office/drawing/2014/main" id="{6A346E97-2553-4586-A6DF-ED73A4C712AB}"/>
              </a:ext>
            </a:extLst>
          </p:cNvPr>
          <p:cNvSpPr>
            <a:spLocks/>
          </p:cNvSpPr>
          <p:nvPr/>
        </p:nvSpPr>
        <p:spPr bwMode="auto">
          <a:xfrm>
            <a:off x="432234" y="4545715"/>
            <a:ext cx="7357600" cy="4461760"/>
          </a:xfrm>
          <a:prstGeom prst="roundRect">
            <a:avLst>
              <a:gd name="adj" fmla="val 195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94" name="Text Box 14">
            <a:extLst>
              <a:ext uri="{FF2B5EF4-FFF2-40B4-BE49-F238E27FC236}">
                <a16:creationId xmlns:a16="http://schemas.microsoft.com/office/drawing/2014/main" id="{C9DE50EC-79D8-455C-80B8-6760DA053A5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3B38417-0962-4B00-99DE-3189DBFB9022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E1F3A-1D15-4A9A-B721-0AF4E1590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6DC4830E-266B-414D-A5C6-C15B2D2B4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4" r="15299" b="23528"/>
          <a:stretch/>
        </p:blipFill>
        <p:spPr bwMode="auto">
          <a:xfrm>
            <a:off x="7789833" y="5207885"/>
            <a:ext cx="4837674" cy="349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85B9C-EFE7-4A64-8D71-2C7E9D865B08}"/>
                  </a:ext>
                </a:extLst>
              </p:cNvPr>
              <p:cNvSpPr txBox="1"/>
              <p:nvPr/>
            </p:nvSpPr>
            <p:spPr>
              <a:xfrm>
                <a:off x="694893" y="4692765"/>
                <a:ext cx="715483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fitted values are orthogonal to the residuals,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orthogonal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𝐲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implies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resembling the Pythagorean theorem.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85B9C-EFE7-4A64-8D71-2C7E9D865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3" y="4692765"/>
                <a:ext cx="7154833" cy="3970318"/>
              </a:xfrm>
              <a:prstGeom prst="rect">
                <a:avLst/>
              </a:prstGeom>
              <a:blipFill>
                <a:blip r:embed="rId4"/>
                <a:stretch>
                  <a:fillRect l="-2215" t="-1997" b="-4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B0668-217E-447C-B87A-7CD0F3ADDD67}"/>
                  </a:ext>
                </a:extLst>
              </p:cNvPr>
              <p:cNvSpPr txBox="1"/>
              <p:nvPr/>
            </p:nvSpPr>
            <p:spPr>
              <a:xfrm>
                <a:off x="10070936" y="6185481"/>
                <a:ext cx="10597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B0668-217E-447C-B87A-7CD0F3ADD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936" y="6185481"/>
                <a:ext cx="10597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</m:acc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Therefore,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  <a:blipFill>
                <a:blip r:embed="rId3"/>
                <a:stretch>
                  <a:fillRect l="-1641" t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27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0D67E-7CE3-49FF-B03E-C5A6CC4EFAE2}"/>
              </a:ext>
            </a:extLst>
          </p:cNvPr>
          <p:cNvCxnSpPr/>
          <p:nvPr/>
        </p:nvCxnSpPr>
        <p:spPr bwMode="auto">
          <a:xfrm flipH="1">
            <a:off x="6327775" y="3581400"/>
            <a:ext cx="901700" cy="4572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42CE63-B9B2-42DF-93ED-408F2418BFBE}"/>
              </a:ext>
            </a:extLst>
          </p:cNvPr>
          <p:cNvCxnSpPr/>
          <p:nvPr/>
        </p:nvCxnSpPr>
        <p:spPr bwMode="auto">
          <a:xfrm flipH="1">
            <a:off x="7346026" y="3581400"/>
            <a:ext cx="1366174" cy="39346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7803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>
            <a:extLst>
              <a:ext uri="{FF2B5EF4-FFF2-40B4-BE49-F238E27FC236}">
                <a16:creationId xmlns:a16="http://schemas.microsoft.com/office/drawing/2014/main" id="{B1477030-D49B-4F44-9748-22B9A928CC73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21510" name="Text Box 6">
            <a:extLst>
              <a:ext uri="{FF2B5EF4-FFF2-40B4-BE49-F238E27FC236}">
                <a16:creationId xmlns:a16="http://schemas.microsoft.com/office/drawing/2014/main" id="{00EBB3F2-FDF1-4329-BB6D-4DA963085E14}"/>
              </a:ext>
            </a:extLst>
          </p:cNvPr>
          <p:cNvSpPr txBox="1">
            <a:spLocks/>
          </p:cNvSpPr>
          <p:nvPr/>
        </p:nvSpPr>
        <p:spPr bwMode="auto">
          <a:xfrm>
            <a:off x="3733227" y="1373764"/>
            <a:ext cx="5536773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Projection matrix (to the input space)</a:t>
            </a:r>
          </a:p>
        </p:txBody>
      </p:sp>
      <p:pic>
        <p:nvPicPr>
          <p:cNvPr id="21511" name="Picture 7">
            <a:extLst>
              <a:ext uri="{FF2B5EF4-FFF2-40B4-BE49-F238E27FC236}">
                <a16:creationId xmlns:a16="http://schemas.microsoft.com/office/drawing/2014/main" id="{0F8EF7B2-EAF3-4B76-A495-BE27136F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2276475"/>
            <a:ext cx="429101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278EF878-E0DD-4195-9473-7AAF091E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3227388"/>
            <a:ext cx="11072813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3" name="Picture 9">
            <a:extLst>
              <a:ext uri="{FF2B5EF4-FFF2-40B4-BE49-F238E27FC236}">
                <a16:creationId xmlns:a16="http://schemas.microsoft.com/office/drawing/2014/main" id="{AB3CAF10-750A-47A0-8587-28BE3DE8F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200525"/>
            <a:ext cx="12238037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C72BE2CA-92B7-48A2-9FFF-FDF6EA4A8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5519738"/>
            <a:ext cx="10806113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5" name="Picture 11">
            <a:extLst>
              <a:ext uri="{FF2B5EF4-FFF2-40B4-BE49-F238E27FC236}">
                <a16:creationId xmlns:a16="http://schemas.microsoft.com/office/drawing/2014/main" id="{3A2ED6FA-7AF4-48F0-BEA5-AC3A16DAB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6546850"/>
            <a:ext cx="7180263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6" name="AutoShape 12">
            <a:extLst>
              <a:ext uri="{FF2B5EF4-FFF2-40B4-BE49-F238E27FC236}">
                <a16:creationId xmlns:a16="http://schemas.microsoft.com/office/drawing/2014/main" id="{57A8D157-16C5-421D-BA7F-2AA32335668E}"/>
              </a:ext>
            </a:extLst>
          </p:cNvPr>
          <p:cNvSpPr>
            <a:spLocks/>
          </p:cNvSpPr>
          <p:nvPr/>
        </p:nvSpPr>
        <p:spPr bwMode="auto">
          <a:xfrm>
            <a:off x="207963" y="3227388"/>
            <a:ext cx="12587287" cy="671512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17" name="AutoShape 13">
            <a:extLst>
              <a:ext uri="{FF2B5EF4-FFF2-40B4-BE49-F238E27FC236}">
                <a16:creationId xmlns:a16="http://schemas.microsoft.com/office/drawing/2014/main" id="{C306E2BD-4054-4E4C-942A-51AC89B213B5}"/>
              </a:ext>
            </a:extLst>
          </p:cNvPr>
          <p:cNvSpPr>
            <a:spLocks/>
          </p:cNvSpPr>
          <p:nvPr/>
        </p:nvSpPr>
        <p:spPr bwMode="auto">
          <a:xfrm>
            <a:off x="207963" y="4157663"/>
            <a:ext cx="12587287" cy="112236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18" name="AutoShape 14">
            <a:extLst>
              <a:ext uri="{FF2B5EF4-FFF2-40B4-BE49-F238E27FC236}">
                <a16:creationId xmlns:a16="http://schemas.microsoft.com/office/drawing/2014/main" id="{78DC059E-DCE2-45AA-8767-67C01A12C3BE}"/>
              </a:ext>
            </a:extLst>
          </p:cNvPr>
          <p:cNvSpPr>
            <a:spLocks/>
          </p:cNvSpPr>
          <p:nvPr/>
        </p:nvSpPr>
        <p:spPr bwMode="auto">
          <a:xfrm>
            <a:off x="3576638" y="2259013"/>
            <a:ext cx="5059362" cy="68262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19" name="AutoShape 15">
            <a:extLst>
              <a:ext uri="{FF2B5EF4-FFF2-40B4-BE49-F238E27FC236}">
                <a16:creationId xmlns:a16="http://schemas.microsoft.com/office/drawing/2014/main" id="{70457623-DEF5-4051-8362-57A0DAB734AB}"/>
              </a:ext>
            </a:extLst>
          </p:cNvPr>
          <p:cNvSpPr>
            <a:spLocks/>
          </p:cNvSpPr>
          <p:nvPr/>
        </p:nvSpPr>
        <p:spPr bwMode="auto">
          <a:xfrm>
            <a:off x="109538" y="5519738"/>
            <a:ext cx="12587287" cy="671512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20" name="AutoShape 16">
            <a:extLst>
              <a:ext uri="{FF2B5EF4-FFF2-40B4-BE49-F238E27FC236}">
                <a16:creationId xmlns:a16="http://schemas.microsoft.com/office/drawing/2014/main" id="{1C9CD8E1-BB40-4986-B4B0-5DDD4C145ACA}"/>
              </a:ext>
            </a:extLst>
          </p:cNvPr>
          <p:cNvSpPr>
            <a:spLocks/>
          </p:cNvSpPr>
          <p:nvPr/>
        </p:nvSpPr>
        <p:spPr bwMode="auto">
          <a:xfrm>
            <a:off x="2368550" y="6505575"/>
            <a:ext cx="7477125" cy="68262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21" name="AutoShape 17">
            <a:extLst>
              <a:ext uri="{FF2B5EF4-FFF2-40B4-BE49-F238E27FC236}">
                <a16:creationId xmlns:a16="http://schemas.microsoft.com/office/drawing/2014/main" id="{5033710D-D5B0-40DB-A136-4CF833EF5972}"/>
              </a:ext>
            </a:extLst>
          </p:cNvPr>
          <p:cNvSpPr>
            <a:spLocks/>
          </p:cNvSpPr>
          <p:nvPr/>
        </p:nvSpPr>
        <p:spPr bwMode="auto">
          <a:xfrm>
            <a:off x="207963" y="7851775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F5908332-4ED4-48C5-9988-BC167AC65EB4}"/>
              </a:ext>
            </a:extLst>
          </p:cNvPr>
          <p:cNvSpPr txBox="1">
            <a:spLocks/>
          </p:cNvSpPr>
          <p:nvPr/>
        </p:nvSpPr>
        <p:spPr bwMode="auto">
          <a:xfrm>
            <a:off x="484188" y="8050213"/>
            <a:ext cx="1081087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LSE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036F0971-DDC0-4233-B943-775CA6ACF2FC}"/>
              </a:ext>
            </a:extLst>
          </p:cNvPr>
          <p:cNvSpPr txBox="1">
            <a:spLocks/>
          </p:cNvSpPr>
          <p:nvPr/>
        </p:nvSpPr>
        <p:spPr bwMode="auto">
          <a:xfrm>
            <a:off x="6597650" y="8050213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</a:t>
            </a:r>
          </a:p>
        </p:txBody>
      </p:sp>
      <p:pic>
        <p:nvPicPr>
          <p:cNvPr id="21524" name="Picture 20">
            <a:extLst>
              <a:ext uri="{FF2B5EF4-FFF2-40B4-BE49-F238E27FC236}">
                <a16:creationId xmlns:a16="http://schemas.microsoft.com/office/drawing/2014/main" id="{0903AE90-F40F-4D5C-80DA-15CFFF793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163" y="8086725"/>
            <a:ext cx="22113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25" name="Picture 21">
            <a:extLst>
              <a:ext uri="{FF2B5EF4-FFF2-40B4-BE49-F238E27FC236}">
                <a16:creationId xmlns:a16="http://schemas.microsoft.com/office/drawing/2014/main" id="{F2D79F1A-1BD0-4524-B862-70D3588B5D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8085138"/>
            <a:ext cx="1574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26" name="Text Box 22">
            <a:extLst>
              <a:ext uri="{FF2B5EF4-FFF2-40B4-BE49-F238E27FC236}">
                <a16:creationId xmlns:a16="http://schemas.microsoft.com/office/drawing/2014/main" id="{3D846B32-DB20-454E-89A4-2A8015C9941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48A1B6C-CAA5-4555-A1BC-47CE3677D54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0C498-D9ED-4832-85D4-4FA14D686C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>
            <a:extLst>
              <a:ext uri="{FF2B5EF4-FFF2-40B4-BE49-F238E27FC236}">
                <a16:creationId xmlns:a16="http://schemas.microsoft.com/office/drawing/2014/main" id="{3A218768-D5DB-4CAD-AFF0-ECA657FE3130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D4EAE1E5-FA3B-4C91-9A15-6493B319E07D}"/>
              </a:ext>
            </a:extLst>
          </p:cNvPr>
          <p:cNvSpPr txBox="1">
            <a:spLocks/>
          </p:cNvSpPr>
          <p:nvPr/>
        </p:nvSpPr>
        <p:spPr bwMode="auto">
          <a:xfrm>
            <a:off x="5202238" y="1379538"/>
            <a:ext cx="25987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Projection matrix</a:t>
            </a:r>
          </a:p>
        </p:txBody>
      </p:sp>
      <p:pic>
        <p:nvPicPr>
          <p:cNvPr id="22535" name="Picture 7">
            <a:extLst>
              <a:ext uri="{FF2B5EF4-FFF2-40B4-BE49-F238E27FC236}">
                <a16:creationId xmlns:a16="http://schemas.microsoft.com/office/drawing/2014/main" id="{D8C15582-F4F2-4C52-89D8-C8ED29F8A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216150"/>
            <a:ext cx="10293350" cy="676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6" name="Rectangle 8">
            <a:extLst>
              <a:ext uri="{FF2B5EF4-FFF2-40B4-BE49-F238E27FC236}">
                <a16:creationId xmlns:a16="http://schemas.microsoft.com/office/drawing/2014/main" id="{353A771E-66FD-4DDB-B69E-3CA6F4E753E4}"/>
              </a:ext>
            </a:extLst>
          </p:cNvPr>
          <p:cNvSpPr>
            <a:spLocks/>
          </p:cNvSpPr>
          <p:nvPr/>
        </p:nvSpPr>
        <p:spPr bwMode="auto">
          <a:xfrm>
            <a:off x="1635125" y="7496175"/>
            <a:ext cx="1917700" cy="3984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89EBF777-DC22-49D6-A2B2-262CAF48F39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F846E91-D021-447B-AFD1-F00403AB022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22C27-E672-4682-B00E-946ADAEC6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C318E41C-AFB1-41E5-A368-4CE20A137FBF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D2FB680-441F-4786-A1D3-5721A982CA73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6DA5304C-2B5F-4462-93D7-6BB7A6E0E506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0237D67-6B1D-43C7-BD74-CAF64ADFB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220913"/>
            <a:ext cx="96012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70A7C7C-9E12-4EEA-B8CB-8F97CA59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829050"/>
            <a:ext cx="1080770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B9427A9-509E-4E04-87B7-B613D11D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7439025"/>
            <a:ext cx="12204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7" name="AutoShape 11">
            <a:extLst>
              <a:ext uri="{FF2B5EF4-FFF2-40B4-BE49-F238E27FC236}">
                <a16:creationId xmlns:a16="http://schemas.microsoft.com/office/drawing/2014/main" id="{95A277B2-4D06-4A29-BD7B-31EBCB0D736B}"/>
              </a:ext>
            </a:extLst>
          </p:cNvPr>
          <p:cNvSpPr>
            <a:spLocks/>
          </p:cNvSpPr>
          <p:nvPr/>
        </p:nvSpPr>
        <p:spPr bwMode="auto">
          <a:xfrm>
            <a:off x="303213" y="5414963"/>
            <a:ext cx="12212637" cy="1289050"/>
          </a:xfrm>
          <a:prstGeom prst="roundRect">
            <a:avLst>
              <a:gd name="adj" fmla="val 48676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08" name="AutoShape 12">
            <a:extLst>
              <a:ext uri="{FF2B5EF4-FFF2-40B4-BE49-F238E27FC236}">
                <a16:creationId xmlns:a16="http://schemas.microsoft.com/office/drawing/2014/main" id="{54ECA872-CC81-4E73-BA04-376DCEF870CA}"/>
              </a:ext>
            </a:extLst>
          </p:cNvPr>
          <p:cNvSpPr>
            <a:spLocks/>
          </p:cNvSpPr>
          <p:nvPr/>
        </p:nvSpPr>
        <p:spPr bwMode="auto">
          <a:xfrm>
            <a:off x="303213" y="2203450"/>
            <a:ext cx="12212637" cy="728663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09" name="AutoShape 13">
            <a:extLst>
              <a:ext uri="{FF2B5EF4-FFF2-40B4-BE49-F238E27FC236}">
                <a16:creationId xmlns:a16="http://schemas.microsoft.com/office/drawing/2014/main" id="{2F60710F-09C8-4CF2-A89B-4B063B878C80}"/>
              </a:ext>
            </a:extLst>
          </p:cNvPr>
          <p:cNvSpPr>
            <a:spLocks/>
          </p:cNvSpPr>
          <p:nvPr/>
        </p:nvSpPr>
        <p:spPr bwMode="auto">
          <a:xfrm>
            <a:off x="303213" y="3762375"/>
            <a:ext cx="12212637" cy="728663"/>
          </a:xfrm>
          <a:prstGeom prst="roundRect">
            <a:avLst>
              <a:gd name="adj" fmla="val 50000"/>
            </a:avLst>
          </a:prstGeom>
          <a:solidFill>
            <a:srgbClr val="1DB100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10" name="AutoShape 14">
            <a:extLst>
              <a:ext uri="{FF2B5EF4-FFF2-40B4-BE49-F238E27FC236}">
                <a16:creationId xmlns:a16="http://schemas.microsoft.com/office/drawing/2014/main" id="{B603B6B4-19A1-4923-82E6-87F9624F8557}"/>
              </a:ext>
            </a:extLst>
          </p:cNvPr>
          <p:cNvSpPr>
            <a:spLocks/>
          </p:cNvSpPr>
          <p:nvPr/>
        </p:nvSpPr>
        <p:spPr bwMode="auto">
          <a:xfrm>
            <a:off x="287338" y="7378700"/>
            <a:ext cx="12428537" cy="728663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D7860-B324-4067-842D-A7C90E4C79F9}"/>
              </a:ext>
            </a:extLst>
          </p:cNvPr>
          <p:cNvSpPr txBox="1"/>
          <p:nvPr/>
        </p:nvSpPr>
        <p:spPr>
          <a:xfrm>
            <a:off x="547686" y="5508641"/>
            <a:ext cx="119014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400" b="0" dirty="0">
                <a:latin typeface="Calibri" panose="020F0502020204030204" pitchFamily="34" charset="0"/>
                <a:cs typeface="Calibri" panose="020F0502020204030204" pitchFamily="34" charset="0"/>
              </a:rPr>
              <a:t>Most illustrative on various important issues: fitting, prediction, model checking,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BE635-0B7E-48B2-94AC-4B03C0E90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>
            <a:extLst>
              <a:ext uri="{FF2B5EF4-FFF2-40B4-BE49-F238E27FC236}">
                <a16:creationId xmlns:a16="http://schemas.microsoft.com/office/drawing/2014/main" id="{90FE7AC4-8C65-4AAC-92ED-CAB023562386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F6ECC7C4-AD16-4CEA-859F-0E8FC5E9BD7C}"/>
              </a:ext>
            </a:extLst>
          </p:cNvPr>
          <p:cNvSpPr txBox="1">
            <a:spLocks/>
          </p:cNvSpPr>
          <p:nvPr/>
        </p:nvSpPr>
        <p:spPr bwMode="auto">
          <a:xfrm>
            <a:off x="4230688" y="1379538"/>
            <a:ext cx="4541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Properties of projection matrix</a:t>
            </a:r>
          </a:p>
        </p:txBody>
      </p:sp>
      <p:pic>
        <p:nvPicPr>
          <p:cNvPr id="23559" name="Picture 7">
            <a:extLst>
              <a:ext uri="{FF2B5EF4-FFF2-40B4-BE49-F238E27FC236}">
                <a16:creationId xmlns:a16="http://schemas.microsoft.com/office/drawing/2014/main" id="{422CF370-50DD-4BDA-B3CB-6548EC38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451100"/>
            <a:ext cx="109902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BC8426DA-B61D-4FBA-A110-65A40B470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" y="3650127"/>
            <a:ext cx="516096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3" name="Picture 11">
            <a:extLst>
              <a:ext uri="{FF2B5EF4-FFF2-40B4-BE49-F238E27FC236}">
                <a16:creationId xmlns:a16="http://schemas.microsoft.com/office/drawing/2014/main" id="{58406B1A-F626-4192-AE52-039934A2D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7594600"/>
            <a:ext cx="11780837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4" name="AutoShape 12">
            <a:extLst>
              <a:ext uri="{FF2B5EF4-FFF2-40B4-BE49-F238E27FC236}">
                <a16:creationId xmlns:a16="http://schemas.microsoft.com/office/drawing/2014/main" id="{5D61FF90-AD4D-4401-94A0-A1151FDA9FA1}"/>
              </a:ext>
            </a:extLst>
          </p:cNvPr>
          <p:cNvSpPr>
            <a:spLocks/>
          </p:cNvSpPr>
          <p:nvPr/>
        </p:nvSpPr>
        <p:spPr bwMode="auto">
          <a:xfrm>
            <a:off x="386285" y="3612852"/>
            <a:ext cx="6218237" cy="671512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65" name="AutoShape 13">
            <a:extLst>
              <a:ext uri="{FF2B5EF4-FFF2-40B4-BE49-F238E27FC236}">
                <a16:creationId xmlns:a16="http://schemas.microsoft.com/office/drawing/2014/main" id="{29552258-3D6D-454B-97F7-18F00F39C3D9}"/>
              </a:ext>
            </a:extLst>
          </p:cNvPr>
          <p:cNvSpPr>
            <a:spLocks/>
          </p:cNvSpPr>
          <p:nvPr/>
        </p:nvSpPr>
        <p:spPr bwMode="auto">
          <a:xfrm>
            <a:off x="531813" y="4416952"/>
            <a:ext cx="7113587" cy="1225024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66" name="AutoShape 14">
            <a:extLst>
              <a:ext uri="{FF2B5EF4-FFF2-40B4-BE49-F238E27FC236}">
                <a16:creationId xmlns:a16="http://schemas.microsoft.com/office/drawing/2014/main" id="{29E5171E-08A1-487F-B764-543B10789FD7}"/>
              </a:ext>
            </a:extLst>
          </p:cNvPr>
          <p:cNvSpPr>
            <a:spLocks/>
          </p:cNvSpPr>
          <p:nvPr/>
        </p:nvSpPr>
        <p:spPr bwMode="auto">
          <a:xfrm>
            <a:off x="1017588" y="2444750"/>
            <a:ext cx="11217275" cy="684213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67" name="AutoShape 15">
            <a:extLst>
              <a:ext uri="{FF2B5EF4-FFF2-40B4-BE49-F238E27FC236}">
                <a16:creationId xmlns:a16="http://schemas.microsoft.com/office/drawing/2014/main" id="{E679FA46-2DDB-4F2D-8ABA-B938F32BDE69}"/>
              </a:ext>
            </a:extLst>
          </p:cNvPr>
          <p:cNvSpPr>
            <a:spLocks/>
          </p:cNvSpPr>
          <p:nvPr/>
        </p:nvSpPr>
        <p:spPr bwMode="auto">
          <a:xfrm>
            <a:off x="404553" y="5823228"/>
            <a:ext cx="7240847" cy="1225024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68" name="AutoShape 16">
            <a:extLst>
              <a:ext uri="{FF2B5EF4-FFF2-40B4-BE49-F238E27FC236}">
                <a16:creationId xmlns:a16="http://schemas.microsoft.com/office/drawing/2014/main" id="{0D316D3E-AD4A-4F32-8F14-8B38FBE62233}"/>
              </a:ext>
            </a:extLst>
          </p:cNvPr>
          <p:cNvSpPr>
            <a:spLocks/>
          </p:cNvSpPr>
          <p:nvPr/>
        </p:nvSpPr>
        <p:spPr bwMode="auto">
          <a:xfrm>
            <a:off x="246063" y="7499350"/>
            <a:ext cx="12353925" cy="1204913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1EB6902C-7A3F-41C5-A43C-A8AEA181AAA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B6505580-D3D5-4118-A007-8C0016BA253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DDA74-E303-432F-ACB8-D6DA4D1DD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16FB740C-BE40-46F0-9093-47516C1EEA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4" r="15299" b="23528"/>
          <a:stretch/>
        </p:blipFill>
        <p:spPr bwMode="auto">
          <a:xfrm>
            <a:off x="7797800" y="3758796"/>
            <a:ext cx="4837674" cy="349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107D9A-CE23-4546-84EE-8D218EC0674C}"/>
                  </a:ext>
                </a:extLst>
              </p:cNvPr>
              <p:cNvSpPr txBox="1"/>
              <p:nvPr/>
            </p:nvSpPr>
            <p:spPr>
              <a:xfrm>
                <a:off x="584721" y="4416951"/>
                <a:ext cx="621823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 eigenvectors associated with eigenvalue 1 form a space,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3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107D9A-CE23-4546-84EE-8D218EC06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21" y="4416951"/>
                <a:ext cx="6218237" cy="1138773"/>
              </a:xfrm>
              <a:prstGeom prst="rect">
                <a:avLst/>
              </a:prstGeom>
              <a:blipFill>
                <a:blip r:embed="rId6"/>
                <a:stretch>
                  <a:fillRect l="-2745" t="-8065" b="-18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521BFA-D143-4584-89E1-FDD729604AC1}"/>
                  </a:ext>
                </a:extLst>
              </p:cNvPr>
              <p:cNvSpPr txBox="1"/>
              <p:nvPr/>
            </p:nvSpPr>
            <p:spPr>
              <a:xfrm>
                <a:off x="558800" y="5823936"/>
                <a:ext cx="6520873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Those with eigenvalue 0 form the orthogonal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3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3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3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521BFA-D143-4584-89E1-FDD72960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5823936"/>
                <a:ext cx="6520873" cy="1138773"/>
              </a:xfrm>
              <a:prstGeom prst="rect">
                <a:avLst/>
              </a:prstGeom>
              <a:blipFill>
                <a:blip r:embed="rId7"/>
                <a:stretch>
                  <a:fillRect l="-2619" t="-7487" b="-18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1499A6-F050-4264-BA09-94CCB11079CB}"/>
              </a:ext>
            </a:extLst>
          </p:cNvPr>
          <p:cNvCxnSpPr/>
          <p:nvPr/>
        </p:nvCxnSpPr>
        <p:spPr bwMode="auto">
          <a:xfrm flipV="1">
            <a:off x="8102600" y="3962400"/>
            <a:ext cx="0" cy="30003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4246AE-3013-4B09-BE3B-FE3344BEA9CA}"/>
                  </a:ext>
                </a:extLst>
              </p:cNvPr>
              <p:cNvSpPr txBox="1"/>
              <p:nvPr/>
            </p:nvSpPr>
            <p:spPr>
              <a:xfrm>
                <a:off x="10769600" y="6100934"/>
                <a:ext cx="928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4246AE-3013-4B09-BE3B-FE3344BE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0" y="6100934"/>
                <a:ext cx="92839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8842DB-EAEB-4E73-8FAC-BE27430467CF}"/>
                  </a:ext>
                </a:extLst>
              </p:cNvPr>
              <p:cNvSpPr txBox="1"/>
              <p:nvPr/>
            </p:nvSpPr>
            <p:spPr>
              <a:xfrm>
                <a:off x="8176045" y="4262613"/>
                <a:ext cx="928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8842DB-EAEB-4E73-8FAC-BE2743046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045" y="4262613"/>
                <a:ext cx="92839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Derivation of Idempotence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5F978F2-EACD-4B9B-A096-31AAF52C0A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1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𝐇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𝐇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5F978F2-EACD-4B9B-A096-31AAF52C0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  <a:blipFill>
                <a:blip r:embed="rId2"/>
                <a:stretch>
                  <a:fillRect l="-1641" t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B3A401-15A9-4025-AB0E-025D0298DCDD}"/>
              </a:ext>
            </a:extLst>
          </p:cNvPr>
          <p:cNvCxnSpPr/>
          <p:nvPr/>
        </p:nvCxnSpPr>
        <p:spPr bwMode="auto">
          <a:xfrm flipH="1">
            <a:off x="6218238" y="2895600"/>
            <a:ext cx="901700" cy="4572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330C1-A899-4E3C-AF31-FBEFE0720CA8}"/>
              </a:ext>
            </a:extLst>
          </p:cNvPr>
          <p:cNvCxnSpPr/>
          <p:nvPr/>
        </p:nvCxnSpPr>
        <p:spPr bwMode="auto">
          <a:xfrm flipH="1">
            <a:off x="7264400" y="2895600"/>
            <a:ext cx="1371600" cy="4572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529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1">
            <a:extLst>
              <a:ext uri="{FF2B5EF4-FFF2-40B4-BE49-F238E27FC236}">
                <a16:creationId xmlns:a16="http://schemas.microsoft.com/office/drawing/2014/main" id="{D9A533BC-CBEC-4ACC-995C-963B45AA813F}"/>
              </a:ext>
            </a:extLst>
          </p:cNvPr>
          <p:cNvSpPr>
            <a:spLocks/>
          </p:cNvSpPr>
          <p:nvPr/>
        </p:nvSpPr>
        <p:spPr bwMode="auto">
          <a:xfrm>
            <a:off x="527050" y="6202363"/>
            <a:ext cx="11949113" cy="2614612"/>
          </a:xfrm>
          <a:prstGeom prst="roundRect">
            <a:avLst>
              <a:gd name="adj" fmla="val 23977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1789A2F9-58EA-40D6-8E28-C61C196D996E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4BE93DA0-61AF-43E1-88FF-F0CD93D946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49087E41-B944-4867-86B4-B464ADD04501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786BD264-AE47-4B5E-8624-B3E560E77EC0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1FDC72BF-1B4A-4365-9831-6E7A778DCBD4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6E894D24-8BF5-4C5A-A72F-83F5A48E97E7}"/>
              </a:ext>
            </a:extLst>
          </p:cNvPr>
          <p:cNvSpPr txBox="1">
            <a:spLocks/>
          </p:cNvSpPr>
          <p:nvPr/>
        </p:nvSpPr>
        <p:spPr bwMode="auto">
          <a:xfrm>
            <a:off x="5024438" y="1374775"/>
            <a:ext cx="2954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Model assumptions</a:t>
            </a:r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5ABAD0C6-F3DD-45EF-A2EE-FDC4CC23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667000"/>
            <a:ext cx="8462963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A73B676A-081C-4449-A815-32E67FE6B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616325"/>
            <a:ext cx="10783887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0" name="AutoShape 10">
            <a:extLst>
              <a:ext uri="{FF2B5EF4-FFF2-40B4-BE49-F238E27FC236}">
                <a16:creationId xmlns:a16="http://schemas.microsoft.com/office/drawing/2014/main" id="{0CBC57F2-4AD1-4BC6-BF96-91C7BE4F3616}"/>
              </a:ext>
            </a:extLst>
          </p:cNvPr>
          <p:cNvSpPr>
            <a:spLocks/>
          </p:cNvSpPr>
          <p:nvPr/>
        </p:nvSpPr>
        <p:spPr bwMode="auto">
          <a:xfrm>
            <a:off x="455613" y="2278063"/>
            <a:ext cx="12091987" cy="2489200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1AEDE317-4787-49E8-9046-A2051136BB6D}"/>
              </a:ext>
            </a:extLst>
          </p:cNvPr>
          <p:cNvSpPr txBox="1">
            <a:spLocks/>
          </p:cNvSpPr>
          <p:nvPr/>
        </p:nvSpPr>
        <p:spPr bwMode="auto">
          <a:xfrm>
            <a:off x="1160463" y="2058988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1B733237-120E-4552-B5D8-A26802ED4BB7}"/>
              </a:ext>
            </a:extLst>
          </p:cNvPr>
          <p:cNvSpPr txBox="1">
            <a:spLocks/>
          </p:cNvSpPr>
          <p:nvPr/>
        </p:nvSpPr>
        <p:spPr bwMode="auto">
          <a:xfrm>
            <a:off x="587375" y="6024563"/>
            <a:ext cx="22256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Assumptions</a:t>
            </a:r>
          </a:p>
        </p:txBody>
      </p:sp>
      <p:pic>
        <p:nvPicPr>
          <p:cNvPr id="25613" name="Picture 13">
            <a:extLst>
              <a:ext uri="{FF2B5EF4-FFF2-40B4-BE49-F238E27FC236}">
                <a16:creationId xmlns:a16="http://schemas.microsoft.com/office/drawing/2014/main" id="{28DBCDE4-78C5-4A23-8835-296F6C604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6778625"/>
            <a:ext cx="23320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4" name="Picture 14">
            <a:extLst>
              <a:ext uri="{FF2B5EF4-FFF2-40B4-BE49-F238E27FC236}">
                <a16:creationId xmlns:a16="http://schemas.microsoft.com/office/drawing/2014/main" id="{33BAF9C6-B2BE-44A3-889A-3C5FEC94E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7666038"/>
            <a:ext cx="67770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5" name="Text Box 15">
            <a:extLst>
              <a:ext uri="{FF2B5EF4-FFF2-40B4-BE49-F238E27FC236}">
                <a16:creationId xmlns:a16="http://schemas.microsoft.com/office/drawing/2014/main" id="{5B174A39-156E-49B2-AB6C-E1595B5652DE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7AE624F-0E4A-4B22-8F77-260AEF396EE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65303-AFC2-48D3-AF78-4E8F3B7B9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3" name="Picture 19">
            <a:extLst>
              <a:ext uri="{FF2B5EF4-FFF2-40B4-BE49-F238E27FC236}">
                <a16:creationId xmlns:a16="http://schemas.microsoft.com/office/drawing/2014/main" id="{BE61DE06-8F15-4D94-B487-15CA969B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6884988"/>
            <a:ext cx="5395913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8" name="Text Box 4">
            <a:extLst>
              <a:ext uri="{FF2B5EF4-FFF2-40B4-BE49-F238E27FC236}">
                <a16:creationId xmlns:a16="http://schemas.microsoft.com/office/drawing/2014/main" id="{686B0ABB-E890-4F95-966F-3D7546DA6000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pic>
        <p:nvPicPr>
          <p:cNvPr id="26631" name="Picture 7">
            <a:extLst>
              <a:ext uri="{FF2B5EF4-FFF2-40B4-BE49-F238E27FC236}">
                <a16:creationId xmlns:a16="http://schemas.microsoft.com/office/drawing/2014/main" id="{91E6F98A-993E-4176-A1CA-AD9CF37AA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752600"/>
            <a:ext cx="33305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B920DDFC-1487-41EE-9396-064B15069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895600"/>
            <a:ext cx="9942513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3" name="AutoShape 9">
            <a:extLst>
              <a:ext uri="{FF2B5EF4-FFF2-40B4-BE49-F238E27FC236}">
                <a16:creationId xmlns:a16="http://schemas.microsoft.com/office/drawing/2014/main" id="{815C3834-7F3C-4DEB-B85C-5DA92B732EE2}"/>
              </a:ext>
            </a:extLst>
          </p:cNvPr>
          <p:cNvSpPr>
            <a:spLocks/>
          </p:cNvSpPr>
          <p:nvPr/>
        </p:nvSpPr>
        <p:spPr bwMode="auto">
          <a:xfrm>
            <a:off x="355600" y="1631157"/>
            <a:ext cx="12091987" cy="2041525"/>
          </a:xfrm>
          <a:prstGeom prst="roundRect">
            <a:avLst>
              <a:gd name="adj" fmla="val 15796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 dirty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034CA329-A86F-4674-AD3D-8C3248BD27DA}"/>
              </a:ext>
            </a:extLst>
          </p:cNvPr>
          <p:cNvSpPr txBox="1">
            <a:spLocks/>
          </p:cNvSpPr>
          <p:nvPr/>
        </p:nvSpPr>
        <p:spPr bwMode="auto">
          <a:xfrm>
            <a:off x="712788" y="1381125"/>
            <a:ext cx="2665412" cy="47466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 of LSE</a:t>
            </a:r>
          </a:p>
        </p:txBody>
      </p:sp>
      <p:pic>
        <p:nvPicPr>
          <p:cNvPr id="26635" name="Picture 11">
            <a:extLst>
              <a:ext uri="{FF2B5EF4-FFF2-40B4-BE49-F238E27FC236}">
                <a16:creationId xmlns:a16="http://schemas.microsoft.com/office/drawing/2014/main" id="{BED797BF-C5C9-4A25-A56F-0E23CE09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4859338"/>
            <a:ext cx="8383587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6" name="Picture 12">
            <a:extLst>
              <a:ext uri="{FF2B5EF4-FFF2-40B4-BE49-F238E27FC236}">
                <a16:creationId xmlns:a16="http://schemas.microsoft.com/office/drawing/2014/main" id="{3F5D4C01-2C88-4F64-A16A-01D0CE668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5722938"/>
            <a:ext cx="8615362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7" name="AutoShape 13">
            <a:extLst>
              <a:ext uri="{FF2B5EF4-FFF2-40B4-BE49-F238E27FC236}">
                <a16:creationId xmlns:a16="http://schemas.microsoft.com/office/drawing/2014/main" id="{031E6570-CE7B-46DE-83BF-89278DB0AF0E}"/>
              </a:ext>
            </a:extLst>
          </p:cNvPr>
          <p:cNvSpPr>
            <a:spLocks/>
          </p:cNvSpPr>
          <p:nvPr/>
        </p:nvSpPr>
        <p:spPr bwMode="auto">
          <a:xfrm>
            <a:off x="455613" y="4640263"/>
            <a:ext cx="12091987" cy="1919287"/>
          </a:xfrm>
          <a:prstGeom prst="roundRect">
            <a:avLst>
              <a:gd name="adj" fmla="val 16810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748CA7A7-9157-4BC8-A2E8-513CEDEE8C3A}"/>
              </a:ext>
            </a:extLst>
          </p:cNvPr>
          <p:cNvSpPr txBox="1">
            <a:spLocks/>
          </p:cNvSpPr>
          <p:nvPr/>
        </p:nvSpPr>
        <p:spPr bwMode="auto">
          <a:xfrm>
            <a:off x="712788" y="4306888"/>
            <a:ext cx="356552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 of Residual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DEA61679-CD4B-46C0-8638-78E8C3B8A8AA}"/>
              </a:ext>
            </a:extLst>
          </p:cNvPr>
          <p:cNvSpPr txBox="1">
            <a:spLocks/>
          </p:cNvSpPr>
          <p:nvPr/>
        </p:nvSpPr>
        <p:spPr bwMode="auto">
          <a:xfrm>
            <a:off x="10204450" y="4757738"/>
            <a:ext cx="2297113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Chi-squared distribution</a:t>
            </a:r>
          </a:p>
        </p:txBody>
      </p:sp>
      <p:sp>
        <p:nvSpPr>
          <p:cNvPr id="26641" name="AutoShape 17">
            <a:extLst>
              <a:ext uri="{FF2B5EF4-FFF2-40B4-BE49-F238E27FC236}">
                <a16:creationId xmlns:a16="http://schemas.microsoft.com/office/drawing/2014/main" id="{E98A3FBB-C8C3-4DAE-B8D3-12D9F55018EF}"/>
              </a:ext>
            </a:extLst>
          </p:cNvPr>
          <p:cNvSpPr>
            <a:spLocks/>
          </p:cNvSpPr>
          <p:nvPr/>
        </p:nvSpPr>
        <p:spPr bwMode="auto">
          <a:xfrm>
            <a:off x="4676429" y="1752600"/>
            <a:ext cx="4008438" cy="1068387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42" name="AutoShape 18">
            <a:extLst>
              <a:ext uri="{FF2B5EF4-FFF2-40B4-BE49-F238E27FC236}">
                <a16:creationId xmlns:a16="http://schemas.microsoft.com/office/drawing/2014/main" id="{E4EB6360-C1F4-4312-A8C6-7D5F92387982}"/>
              </a:ext>
            </a:extLst>
          </p:cNvPr>
          <p:cNvSpPr>
            <a:spLocks/>
          </p:cNvSpPr>
          <p:nvPr/>
        </p:nvSpPr>
        <p:spPr bwMode="auto">
          <a:xfrm>
            <a:off x="2047875" y="5646738"/>
            <a:ext cx="8707438" cy="782637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22862A92-AE9C-4030-B9E4-341064A84E62}"/>
              </a:ext>
            </a:extLst>
          </p:cNvPr>
          <p:cNvSpPr txBox="1">
            <a:spLocks/>
          </p:cNvSpPr>
          <p:nvPr/>
        </p:nvSpPr>
        <p:spPr bwMode="auto">
          <a:xfrm>
            <a:off x="8223077" y="7923212"/>
            <a:ext cx="15970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0" i="1" dirty="0">
                <a:solidFill>
                  <a:srgbClr val="FF0614"/>
                </a:solidFill>
              </a:rPr>
              <a:t>F distribution</a:t>
            </a:r>
          </a:p>
        </p:txBody>
      </p:sp>
      <p:sp>
        <p:nvSpPr>
          <p:cNvPr id="26647" name="Text Box 23">
            <a:extLst>
              <a:ext uri="{FF2B5EF4-FFF2-40B4-BE49-F238E27FC236}">
                <a16:creationId xmlns:a16="http://schemas.microsoft.com/office/drawing/2014/main" id="{1858B10D-526C-41C6-B0B7-078A34543A0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0A793A2-28D4-4AE2-B8CE-CC0A07C699D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90A18-0C80-41AA-894E-1B94F2D1D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029ACB-86A2-499F-BC7C-F49ECCCF1BA5}"/>
                  </a:ext>
                </a:extLst>
              </p:cNvPr>
              <p:cNvSpPr txBox="1"/>
              <p:nvPr/>
            </p:nvSpPr>
            <p:spPr>
              <a:xfrm>
                <a:off x="5353249" y="7715250"/>
                <a:ext cx="3331618" cy="1266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029ACB-86A2-499F-BC7C-F49ECCCF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49" y="7715250"/>
                <a:ext cx="3331618" cy="1266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5" name="AutoShape 21">
            <a:extLst>
              <a:ext uri="{FF2B5EF4-FFF2-40B4-BE49-F238E27FC236}">
                <a16:creationId xmlns:a16="http://schemas.microsoft.com/office/drawing/2014/main" id="{39FAD8BE-8902-4684-8A0E-995EB4B5D1A5}"/>
              </a:ext>
            </a:extLst>
          </p:cNvPr>
          <p:cNvSpPr>
            <a:spLocks/>
          </p:cNvSpPr>
          <p:nvPr/>
        </p:nvSpPr>
        <p:spPr bwMode="auto">
          <a:xfrm>
            <a:off x="2705893" y="6781799"/>
            <a:ext cx="7926388" cy="2438401"/>
          </a:xfrm>
          <a:prstGeom prst="roundRect">
            <a:avLst>
              <a:gd name="adj" fmla="val 26556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Chi-Squared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601980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-distribution is the distribution of a sum of the squares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independent standard normal random variables.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6019800"/>
              </a:xfrm>
              <a:blipFill>
                <a:blip r:embed="rId2"/>
                <a:stretch>
                  <a:fillRect l="-1757" t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9CD536-A520-46CD-8463-25C5CC495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54" y="2944040"/>
            <a:ext cx="5762668" cy="38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8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F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601980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distribution of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independent random variables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distributions with respective degrees of freedom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6019800"/>
              </a:xfrm>
              <a:blipFill>
                <a:blip r:embed="rId2"/>
                <a:stretch>
                  <a:fillRect l="-1757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1911D90-8A83-4084-8C28-070DBA7D0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1" y="4294157"/>
            <a:ext cx="5405478" cy="42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5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:r>
                  <a:rPr lang="en-US" sz="5400" dirty="0"/>
                  <a:t>Theorem of LSE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792480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Therefore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proposed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Section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3.1.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7924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48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070B7487-E047-4DFA-A9F1-5CAFBBC9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5661025"/>
            <a:ext cx="11282363" cy="199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4CBD2FAC-990C-45C9-BC1C-343D2FB58A08}"/>
              </a:ext>
            </a:extLst>
          </p:cNvPr>
          <p:cNvSpPr>
            <a:spLocks/>
          </p:cNvSpPr>
          <p:nvPr/>
        </p:nvSpPr>
        <p:spPr bwMode="auto">
          <a:xfrm>
            <a:off x="112713" y="4987925"/>
            <a:ext cx="12669837" cy="3743325"/>
          </a:xfrm>
          <a:prstGeom prst="roundRect">
            <a:avLst>
              <a:gd name="adj" fmla="val 16745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B20EF97A-0190-40C7-AB09-265A39332E81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pic>
        <p:nvPicPr>
          <p:cNvPr id="27659" name="Picture 11">
            <a:extLst>
              <a:ext uri="{FF2B5EF4-FFF2-40B4-BE49-F238E27FC236}">
                <a16:creationId xmlns:a16="http://schemas.microsoft.com/office/drawing/2014/main" id="{B8B59F4F-3D31-4E57-B776-4F5031EE2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789113"/>
            <a:ext cx="46402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61" name="Text Box 13">
            <a:extLst>
              <a:ext uri="{FF2B5EF4-FFF2-40B4-BE49-F238E27FC236}">
                <a16:creationId xmlns:a16="http://schemas.microsoft.com/office/drawing/2014/main" id="{8B9EBB28-9D97-4D0B-B653-5E7AF893BE51}"/>
              </a:ext>
            </a:extLst>
          </p:cNvPr>
          <p:cNvSpPr txBox="1">
            <a:spLocks/>
          </p:cNvSpPr>
          <p:nvPr/>
        </p:nvSpPr>
        <p:spPr bwMode="auto">
          <a:xfrm>
            <a:off x="3332163" y="3083322"/>
            <a:ext cx="5911875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0" i="1" dirty="0">
                <a:solidFill>
                  <a:srgbClr val="FF0614"/>
                </a:solidFill>
              </a:rPr>
              <a:t>The vector </a:t>
            </a:r>
            <a:r>
              <a:rPr lang="en-US" altLang="en-US" sz="2000" dirty="0">
                <a:solidFill>
                  <a:srgbClr val="FF0614"/>
                </a:solidFill>
              </a:rPr>
              <a:t>y </a:t>
            </a:r>
            <a:r>
              <a:rPr lang="en-US" altLang="en-US" sz="2000" b="0" i="1" dirty="0">
                <a:solidFill>
                  <a:srgbClr val="FF0614"/>
                </a:solidFill>
              </a:rPr>
              <a:t>is projected to orthogonal subspaces.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A90DE7F0-4090-44FD-9753-A514199A0343}"/>
              </a:ext>
            </a:extLst>
          </p:cNvPr>
          <p:cNvSpPr txBox="1">
            <a:spLocks/>
          </p:cNvSpPr>
          <p:nvPr/>
        </p:nvSpPr>
        <p:spPr bwMode="auto">
          <a:xfrm>
            <a:off x="450850" y="4810125"/>
            <a:ext cx="559911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Confidence intervals of parameters</a:t>
            </a:r>
          </a:p>
        </p:txBody>
      </p:sp>
      <p:pic>
        <p:nvPicPr>
          <p:cNvPr id="27663" name="Picture 15">
            <a:extLst>
              <a:ext uri="{FF2B5EF4-FFF2-40B4-BE49-F238E27FC236}">
                <a16:creationId xmlns:a16="http://schemas.microsoft.com/office/drawing/2014/main" id="{B3D245FC-E6E5-44DD-AE82-BADEA077E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7923213"/>
            <a:ext cx="11237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66" name="Text Box 18">
            <a:extLst>
              <a:ext uri="{FF2B5EF4-FFF2-40B4-BE49-F238E27FC236}">
                <a16:creationId xmlns:a16="http://schemas.microsoft.com/office/drawing/2014/main" id="{7BED5DDE-25E1-4DFA-AAD6-B31AA179923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41D2538-87E9-444F-BCCC-293C19AB50D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751E6-B012-48C2-9E21-11BDCF219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6B2E2-93C6-4187-9DFE-1561568B326E}"/>
                  </a:ext>
                </a:extLst>
              </p:cNvPr>
              <p:cNvSpPr txBox="1"/>
              <p:nvPr/>
            </p:nvSpPr>
            <p:spPr>
              <a:xfrm>
                <a:off x="3140633" y="2413057"/>
                <a:ext cx="6213945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𝐇𝐲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6B2E2-93C6-4187-9DFE-1561568B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633" y="2413057"/>
                <a:ext cx="6213945" cy="558743"/>
              </a:xfrm>
              <a:prstGeom prst="rect">
                <a:avLst/>
              </a:prstGeom>
              <a:blipFill>
                <a:blip r:embed="rId5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>
            <a:extLst>
              <a:ext uri="{FF2B5EF4-FFF2-40B4-BE49-F238E27FC236}">
                <a16:creationId xmlns:a16="http://schemas.microsoft.com/office/drawing/2014/main" id="{8A441C69-52AE-4F0E-9492-359364AD6516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FAA91FD1-988B-49EE-A5E5-155682B2DF3A}"/>
              </a:ext>
            </a:extLst>
          </p:cNvPr>
          <p:cNvSpPr txBox="1">
            <a:spLocks/>
          </p:cNvSpPr>
          <p:nvPr/>
        </p:nvSpPr>
        <p:spPr bwMode="auto">
          <a:xfrm>
            <a:off x="388938" y="1509713"/>
            <a:ext cx="6197600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Confidence intervals of mean response</a:t>
            </a:r>
          </a:p>
        </p:txBody>
      </p:sp>
      <p:pic>
        <p:nvPicPr>
          <p:cNvPr id="28679" name="Picture 7">
            <a:extLst>
              <a:ext uri="{FF2B5EF4-FFF2-40B4-BE49-F238E27FC236}">
                <a16:creationId xmlns:a16="http://schemas.microsoft.com/office/drawing/2014/main" id="{CDD1BDAA-C52B-477B-9485-D1CD40A1C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074863"/>
            <a:ext cx="12253913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76F9CC03-1D3D-40C8-B95A-1586B214D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376613"/>
            <a:ext cx="68643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1" name="AutoShape 9">
            <a:extLst>
              <a:ext uri="{FF2B5EF4-FFF2-40B4-BE49-F238E27FC236}">
                <a16:creationId xmlns:a16="http://schemas.microsoft.com/office/drawing/2014/main" id="{19F29E55-E9AE-449B-8A45-0DBEE69A6B78}"/>
              </a:ext>
            </a:extLst>
          </p:cNvPr>
          <p:cNvSpPr>
            <a:spLocks/>
          </p:cNvSpPr>
          <p:nvPr/>
        </p:nvSpPr>
        <p:spPr bwMode="auto">
          <a:xfrm>
            <a:off x="76200" y="1743075"/>
            <a:ext cx="12668250" cy="2674938"/>
          </a:xfrm>
          <a:prstGeom prst="roundRect">
            <a:avLst>
              <a:gd name="adj" fmla="val 2344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BDB1903F-E414-46D1-BD94-CBD8C26C6E7B}"/>
              </a:ext>
            </a:extLst>
          </p:cNvPr>
          <p:cNvSpPr txBox="1">
            <a:spLocks/>
          </p:cNvSpPr>
          <p:nvPr/>
        </p:nvSpPr>
        <p:spPr bwMode="auto">
          <a:xfrm>
            <a:off x="312738" y="4713288"/>
            <a:ext cx="3395662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Prediction interval</a:t>
            </a:r>
          </a:p>
        </p:txBody>
      </p:sp>
      <p:pic>
        <p:nvPicPr>
          <p:cNvPr id="28683" name="Picture 11">
            <a:extLst>
              <a:ext uri="{FF2B5EF4-FFF2-40B4-BE49-F238E27FC236}">
                <a16:creationId xmlns:a16="http://schemas.microsoft.com/office/drawing/2014/main" id="{4F8EF884-2679-4B01-B961-0674C5B16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5283200"/>
            <a:ext cx="11414125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4" name="Picture 12">
            <a:extLst>
              <a:ext uri="{FF2B5EF4-FFF2-40B4-BE49-F238E27FC236}">
                <a16:creationId xmlns:a16="http://schemas.microsoft.com/office/drawing/2014/main" id="{A1A5CBD9-849B-4312-9467-43587C225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242175"/>
            <a:ext cx="106648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493B7816-5816-4B30-AFD5-115A9C33E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7867650"/>
            <a:ext cx="6088063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6" name="AutoShape 14">
            <a:extLst>
              <a:ext uri="{FF2B5EF4-FFF2-40B4-BE49-F238E27FC236}">
                <a16:creationId xmlns:a16="http://schemas.microsoft.com/office/drawing/2014/main" id="{A698E1BB-1546-46D7-B2F4-599186E738C4}"/>
              </a:ext>
            </a:extLst>
          </p:cNvPr>
          <p:cNvSpPr>
            <a:spLocks/>
          </p:cNvSpPr>
          <p:nvPr/>
        </p:nvSpPr>
        <p:spPr bwMode="auto">
          <a:xfrm>
            <a:off x="166688" y="5097463"/>
            <a:ext cx="12669837" cy="3873500"/>
          </a:xfrm>
          <a:prstGeom prst="roundRect">
            <a:avLst>
              <a:gd name="adj" fmla="val 1618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44C2928F-5D99-49B7-833F-32C2DFD400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CCFC866-50A2-4942-85BA-B11D46488663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9AEBAD-69D5-48FF-AC5A-9A40C7343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1">
            <a:extLst>
              <a:ext uri="{FF2B5EF4-FFF2-40B4-BE49-F238E27FC236}">
                <a16:creationId xmlns:a16="http://schemas.microsoft.com/office/drawing/2014/main" id="{0EE8A197-B3D3-4588-A408-BB571A594ED3}"/>
              </a:ext>
            </a:extLst>
          </p:cNvPr>
          <p:cNvSpPr>
            <a:spLocks/>
          </p:cNvSpPr>
          <p:nvPr/>
        </p:nvSpPr>
        <p:spPr bwMode="auto">
          <a:xfrm>
            <a:off x="182563" y="6872288"/>
            <a:ext cx="12587287" cy="55562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26DEA24B-5045-4E6C-9087-30CFE3B85439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182228FB-F417-432F-9E90-E1B9360A879E}"/>
              </a:ext>
            </a:extLst>
          </p:cNvPr>
          <p:cNvSpPr txBox="1">
            <a:spLocks/>
          </p:cNvSpPr>
          <p:nvPr/>
        </p:nvSpPr>
        <p:spPr bwMode="auto">
          <a:xfrm>
            <a:off x="4422775" y="1349375"/>
            <a:ext cx="41576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Decomposition of variances</a:t>
            </a:r>
          </a:p>
        </p:txBody>
      </p:sp>
      <p:pic>
        <p:nvPicPr>
          <p:cNvPr id="29704" name="Picture 8">
            <a:extLst>
              <a:ext uri="{FF2B5EF4-FFF2-40B4-BE49-F238E27FC236}">
                <a16:creationId xmlns:a16="http://schemas.microsoft.com/office/drawing/2014/main" id="{1B9ADFD0-818E-4AC2-B017-E16314B3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208213"/>
            <a:ext cx="58610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5" name="Picture 9">
            <a:extLst>
              <a:ext uri="{FF2B5EF4-FFF2-40B4-BE49-F238E27FC236}">
                <a16:creationId xmlns:a16="http://schemas.microsoft.com/office/drawing/2014/main" id="{6B1BE3F7-4B3B-43D0-B89F-2D9C3BC8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3030538"/>
            <a:ext cx="67579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6" name="Picture 10">
            <a:extLst>
              <a:ext uri="{FF2B5EF4-FFF2-40B4-BE49-F238E27FC236}">
                <a16:creationId xmlns:a16="http://schemas.microsoft.com/office/drawing/2014/main" id="{6ACD516C-1B30-4189-B572-03DC346A8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535363"/>
            <a:ext cx="6065837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7" name="Picture 11">
            <a:extLst>
              <a:ext uri="{FF2B5EF4-FFF2-40B4-BE49-F238E27FC236}">
                <a16:creationId xmlns:a16="http://schemas.microsoft.com/office/drawing/2014/main" id="{81827B9A-188D-4170-BC60-A9C98336D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4435475"/>
            <a:ext cx="402748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8" name="Picture 12">
            <a:extLst>
              <a:ext uri="{FF2B5EF4-FFF2-40B4-BE49-F238E27FC236}">
                <a16:creationId xmlns:a16="http://schemas.microsoft.com/office/drawing/2014/main" id="{A47F850A-CC5E-4A01-8E61-4C003C399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4608513"/>
            <a:ext cx="4232275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9" name="AutoShape 13">
            <a:extLst>
              <a:ext uri="{FF2B5EF4-FFF2-40B4-BE49-F238E27FC236}">
                <a16:creationId xmlns:a16="http://schemas.microsoft.com/office/drawing/2014/main" id="{C3C20CD1-1901-460F-983C-8A6ABF123A0F}"/>
              </a:ext>
            </a:extLst>
          </p:cNvPr>
          <p:cNvSpPr>
            <a:spLocks/>
          </p:cNvSpPr>
          <p:nvPr/>
        </p:nvSpPr>
        <p:spPr bwMode="auto">
          <a:xfrm>
            <a:off x="166688" y="2041525"/>
            <a:ext cx="12669837" cy="3276600"/>
          </a:xfrm>
          <a:prstGeom prst="roundRect">
            <a:avLst>
              <a:gd name="adj" fmla="val 1913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0" name="AutoShape 14">
            <a:extLst>
              <a:ext uri="{FF2B5EF4-FFF2-40B4-BE49-F238E27FC236}">
                <a16:creationId xmlns:a16="http://schemas.microsoft.com/office/drawing/2014/main" id="{B2DD0296-224D-46FE-A793-89BF9711E6B4}"/>
              </a:ext>
            </a:extLst>
          </p:cNvPr>
          <p:cNvSpPr>
            <a:spLocks/>
          </p:cNvSpPr>
          <p:nvPr/>
        </p:nvSpPr>
        <p:spPr bwMode="auto">
          <a:xfrm>
            <a:off x="3859213" y="3457575"/>
            <a:ext cx="6340475" cy="911225"/>
          </a:xfrm>
          <a:prstGeom prst="roundRect">
            <a:avLst>
              <a:gd name="adj" fmla="val 35417"/>
            </a:avLst>
          </a:prstGeom>
          <a:noFill/>
          <a:ln w="50800" cap="flat" cmpd="sng">
            <a:solidFill>
              <a:srgbClr val="F7072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1" name="Line 15">
            <a:extLst>
              <a:ext uri="{FF2B5EF4-FFF2-40B4-BE49-F238E27FC236}">
                <a16:creationId xmlns:a16="http://schemas.microsoft.com/office/drawing/2014/main" id="{D64323BA-E778-40AE-8E55-8A1F26560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5203825"/>
            <a:ext cx="3868737" cy="0"/>
          </a:xfrm>
          <a:prstGeom prst="line">
            <a:avLst/>
          </a:prstGeom>
          <a:noFill/>
          <a:ln w="50800" cap="flat" cmpd="sng">
            <a:solidFill>
              <a:srgbClr val="FF163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9D23E490-9C62-48D5-9E85-4988B1A7BEE2}"/>
              </a:ext>
            </a:extLst>
          </p:cNvPr>
          <p:cNvSpPr txBox="1">
            <a:spLocks/>
          </p:cNvSpPr>
          <p:nvPr/>
        </p:nvSpPr>
        <p:spPr bwMode="auto">
          <a:xfrm>
            <a:off x="1643063" y="5915125"/>
            <a:ext cx="10216357" cy="48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, the total sum of squares, measures the total variability in response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CE9939D6-4347-4B6A-9538-DFBD52390478}"/>
              </a:ext>
            </a:extLst>
          </p:cNvPr>
          <p:cNvSpPr txBox="1">
            <a:spLocks/>
          </p:cNvSpPr>
          <p:nvPr/>
        </p:nvSpPr>
        <p:spPr bwMode="auto">
          <a:xfrm>
            <a:off x="1532656" y="6813600"/>
            <a:ext cx="10903819" cy="48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, the sum of squares due to regression or, more precisely, due to the inputs. 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B4BD8328-84AF-4D5A-8AAD-21436772339C}"/>
              </a:ext>
            </a:extLst>
          </p:cNvPr>
          <p:cNvSpPr txBox="1">
            <a:spLocks/>
          </p:cNvSpPr>
          <p:nvPr/>
        </p:nvSpPr>
        <p:spPr bwMode="auto">
          <a:xfrm>
            <a:off x="1537851" y="7738566"/>
            <a:ext cx="10515314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, measures the reduction of variability after the regression has been performed.</a:t>
            </a:r>
          </a:p>
        </p:txBody>
      </p:sp>
      <p:pic>
        <p:nvPicPr>
          <p:cNvPr id="29715" name="Picture 19">
            <a:extLst>
              <a:ext uri="{FF2B5EF4-FFF2-40B4-BE49-F238E27FC236}">
                <a16:creationId xmlns:a16="http://schemas.microsoft.com/office/drawing/2014/main" id="{B4B528E1-5CA7-460B-9BA7-98134A7DD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064250"/>
            <a:ext cx="84296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6" name="Picture 20">
            <a:extLst>
              <a:ext uri="{FF2B5EF4-FFF2-40B4-BE49-F238E27FC236}">
                <a16:creationId xmlns:a16="http://schemas.microsoft.com/office/drawing/2014/main" id="{878137B1-38B5-4E37-88C7-332D5EB61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6964363"/>
            <a:ext cx="6572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7" name="Picture 21">
            <a:extLst>
              <a:ext uri="{FF2B5EF4-FFF2-40B4-BE49-F238E27FC236}">
                <a16:creationId xmlns:a16="http://schemas.microsoft.com/office/drawing/2014/main" id="{BB39ABC4-EE2D-417F-8F37-B76AC1D96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7899400"/>
            <a:ext cx="9032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18" name="AutoShape 22">
            <a:extLst>
              <a:ext uri="{FF2B5EF4-FFF2-40B4-BE49-F238E27FC236}">
                <a16:creationId xmlns:a16="http://schemas.microsoft.com/office/drawing/2014/main" id="{3C6F89CD-0B3A-4DA4-83B5-FC0A0727C02B}"/>
              </a:ext>
            </a:extLst>
          </p:cNvPr>
          <p:cNvSpPr>
            <a:spLocks/>
          </p:cNvSpPr>
          <p:nvPr/>
        </p:nvSpPr>
        <p:spPr bwMode="auto">
          <a:xfrm>
            <a:off x="466725" y="7777162"/>
            <a:ext cx="12131675" cy="98583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9" name="AutoShape 23">
            <a:extLst>
              <a:ext uri="{FF2B5EF4-FFF2-40B4-BE49-F238E27FC236}">
                <a16:creationId xmlns:a16="http://schemas.microsoft.com/office/drawing/2014/main" id="{F5177677-F4C0-4BA9-AEAB-A7FB7610F020}"/>
              </a:ext>
            </a:extLst>
          </p:cNvPr>
          <p:cNvSpPr>
            <a:spLocks/>
          </p:cNvSpPr>
          <p:nvPr/>
        </p:nvSpPr>
        <p:spPr bwMode="auto">
          <a:xfrm>
            <a:off x="474663" y="5870575"/>
            <a:ext cx="11215687" cy="68262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29720" name="Picture 24">
            <a:extLst>
              <a:ext uri="{FF2B5EF4-FFF2-40B4-BE49-F238E27FC236}">
                <a16:creationId xmlns:a16="http://schemas.microsoft.com/office/drawing/2014/main" id="{CF1CC71E-21D9-432F-A9A2-2A9C76A456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4330700"/>
            <a:ext cx="2571750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21" name="Text Box 25">
            <a:extLst>
              <a:ext uri="{FF2B5EF4-FFF2-40B4-BE49-F238E27FC236}">
                <a16:creationId xmlns:a16="http://schemas.microsoft.com/office/drawing/2014/main" id="{F177634E-294E-494B-A6C4-82F84D9410BA}"/>
              </a:ext>
            </a:extLst>
          </p:cNvPr>
          <p:cNvSpPr txBox="1">
            <a:spLocks/>
          </p:cNvSpPr>
          <p:nvPr/>
        </p:nvSpPr>
        <p:spPr bwMode="auto">
          <a:xfrm>
            <a:off x="9718675" y="5010150"/>
            <a:ext cx="1377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b="0">
                <a:solidFill>
                  <a:srgbClr val="FF28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R-squared</a:t>
            </a:r>
          </a:p>
        </p:txBody>
      </p:sp>
      <p:sp>
        <p:nvSpPr>
          <p:cNvPr id="29722" name="Text Box 26">
            <a:extLst>
              <a:ext uri="{FF2B5EF4-FFF2-40B4-BE49-F238E27FC236}">
                <a16:creationId xmlns:a16="http://schemas.microsoft.com/office/drawing/2014/main" id="{F5A61B12-AD35-451C-9818-4E17578740A8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B2A0E20-BA34-4207-9534-693F8A2E0164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8CBE6-2C42-480C-9B88-36AD9EBAB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3CA3A1FD-FFAC-44D6-8BA9-534E47F565AE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12A6A79-CF26-449B-A349-71A02AF5D4F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D5EDDD20-9A61-40C6-8203-398E24070DDA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5127" name="Text Box 7">
            <a:extLst>
              <a:ext uri="{FF2B5EF4-FFF2-40B4-BE49-F238E27FC236}">
                <a16:creationId xmlns:a16="http://schemas.microsoft.com/office/drawing/2014/main" id="{87C8FA3E-E2EC-4E23-A611-F75926EF5C18}"/>
              </a:ext>
            </a:extLst>
          </p:cNvPr>
          <p:cNvSpPr txBox="1">
            <a:spLocks/>
          </p:cNvSpPr>
          <p:nvPr/>
        </p:nvSpPr>
        <p:spPr bwMode="auto">
          <a:xfrm>
            <a:off x="5524500" y="1266825"/>
            <a:ext cx="19542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Formulation 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766EDBEA-8313-463F-828E-D946512A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630488"/>
            <a:ext cx="8462963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5747B616-2026-4341-9942-0AD3AB77A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578225"/>
            <a:ext cx="10783887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" name="AutoShape 10">
            <a:extLst>
              <a:ext uri="{FF2B5EF4-FFF2-40B4-BE49-F238E27FC236}">
                <a16:creationId xmlns:a16="http://schemas.microsoft.com/office/drawing/2014/main" id="{F98D9D5F-A545-4A7F-9600-16786EAD7B13}"/>
              </a:ext>
            </a:extLst>
          </p:cNvPr>
          <p:cNvSpPr>
            <a:spLocks/>
          </p:cNvSpPr>
          <p:nvPr/>
        </p:nvSpPr>
        <p:spPr bwMode="auto">
          <a:xfrm>
            <a:off x="455613" y="2241550"/>
            <a:ext cx="12091987" cy="2487613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1" name="Text Box 11">
            <a:extLst>
              <a:ext uri="{FF2B5EF4-FFF2-40B4-BE49-F238E27FC236}">
                <a16:creationId xmlns:a16="http://schemas.microsoft.com/office/drawing/2014/main" id="{D760828A-62B2-482F-94D2-C97AEC54CED9}"/>
              </a:ext>
            </a:extLst>
          </p:cNvPr>
          <p:cNvSpPr txBox="1">
            <a:spLocks/>
          </p:cNvSpPr>
          <p:nvPr/>
        </p:nvSpPr>
        <p:spPr bwMode="auto">
          <a:xfrm>
            <a:off x="1160463" y="2022475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D087FDB7-F742-4B90-B6FF-3C65749FC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5411788"/>
            <a:ext cx="1135380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3" name="Picture 13">
            <a:extLst>
              <a:ext uri="{FF2B5EF4-FFF2-40B4-BE49-F238E27FC236}">
                <a16:creationId xmlns:a16="http://schemas.microsoft.com/office/drawing/2014/main" id="{00A7E07C-EB1B-46C8-9A70-7719F72B7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6613525"/>
            <a:ext cx="109982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396A291-ACE8-4D2A-A9C6-32E37405B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7894638"/>
            <a:ext cx="111506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5" name="AutoShape 15">
            <a:extLst>
              <a:ext uri="{FF2B5EF4-FFF2-40B4-BE49-F238E27FC236}">
                <a16:creationId xmlns:a16="http://schemas.microsoft.com/office/drawing/2014/main" id="{AAF76D78-2D46-4F1A-A5AA-15DDBB98EA15}"/>
              </a:ext>
            </a:extLst>
          </p:cNvPr>
          <p:cNvSpPr>
            <a:spLocks/>
          </p:cNvSpPr>
          <p:nvPr/>
        </p:nvSpPr>
        <p:spPr bwMode="auto">
          <a:xfrm>
            <a:off x="417513" y="7758113"/>
            <a:ext cx="12212637" cy="120967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6" name="AutoShape 16">
            <a:extLst>
              <a:ext uri="{FF2B5EF4-FFF2-40B4-BE49-F238E27FC236}">
                <a16:creationId xmlns:a16="http://schemas.microsoft.com/office/drawing/2014/main" id="{9DC6052E-A850-47CC-BCCD-750D2F69EBCF}"/>
              </a:ext>
            </a:extLst>
          </p:cNvPr>
          <p:cNvSpPr>
            <a:spLocks/>
          </p:cNvSpPr>
          <p:nvPr/>
        </p:nvSpPr>
        <p:spPr bwMode="auto">
          <a:xfrm>
            <a:off x="395288" y="6469063"/>
            <a:ext cx="12212637" cy="72866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7" name="AutoShape 17">
            <a:extLst>
              <a:ext uri="{FF2B5EF4-FFF2-40B4-BE49-F238E27FC236}">
                <a16:creationId xmlns:a16="http://schemas.microsoft.com/office/drawing/2014/main" id="{ABD23854-A6FF-4EA8-B9BB-517BDA0C5F18}"/>
              </a:ext>
            </a:extLst>
          </p:cNvPr>
          <p:cNvSpPr>
            <a:spLocks/>
          </p:cNvSpPr>
          <p:nvPr/>
        </p:nvSpPr>
        <p:spPr bwMode="auto">
          <a:xfrm>
            <a:off x="395288" y="5345113"/>
            <a:ext cx="12212637" cy="728662"/>
          </a:xfrm>
          <a:prstGeom prst="roundRect">
            <a:avLst>
              <a:gd name="adj" fmla="val 50000"/>
            </a:avLst>
          </a:prstGeom>
          <a:solidFill>
            <a:srgbClr val="1DB100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8" name="Text Box 18">
            <a:extLst>
              <a:ext uri="{FF2B5EF4-FFF2-40B4-BE49-F238E27FC236}">
                <a16:creationId xmlns:a16="http://schemas.microsoft.com/office/drawing/2014/main" id="{895466F6-8717-460B-99A5-3F1F303478BF}"/>
              </a:ext>
            </a:extLst>
          </p:cNvPr>
          <p:cNvSpPr txBox="1">
            <a:spLocks/>
          </p:cNvSpPr>
          <p:nvPr/>
        </p:nvSpPr>
        <p:spPr bwMode="auto">
          <a:xfrm>
            <a:off x="180975" y="7524750"/>
            <a:ext cx="1535113" cy="411163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000" i="1"/>
              <a:t>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3799D-857E-4068-8B24-48A4F1F08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400" dirty="0"/>
                  <a:t> Statistic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635312"/>
                <a:ext cx="11887200" cy="6137088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inherent amount of variability before the regression is performed</a:t>
                </a:r>
                <a:endParaRPr lang="en-US" b="1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amount of variability after performing the regression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amount of variability that is reduced by performing the regression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measures the ability of the regression to reduce the variability in the data.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635312"/>
                <a:ext cx="11887200" cy="6137088"/>
              </a:xfrm>
              <a:blipFill>
                <a:blip r:embed="rId3"/>
                <a:stretch>
                  <a:fillRect l="-1641" t="-1092" b="-2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0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>
            <a:extLst>
              <a:ext uri="{FF2B5EF4-FFF2-40B4-BE49-F238E27FC236}">
                <a16:creationId xmlns:a16="http://schemas.microsoft.com/office/drawing/2014/main" id="{2D33EC20-20B1-4DC7-B210-D8A264841486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12107EE1-07D8-4D76-8904-01C02816281E}"/>
              </a:ext>
            </a:extLst>
          </p:cNvPr>
          <p:cNvSpPr txBox="1">
            <a:spLocks/>
          </p:cNvSpPr>
          <p:nvPr/>
        </p:nvSpPr>
        <p:spPr bwMode="auto">
          <a:xfrm>
            <a:off x="5508625" y="1349375"/>
            <a:ext cx="1985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ANOVA table</a:t>
            </a:r>
          </a:p>
        </p:txBody>
      </p:sp>
      <p:pic>
        <p:nvPicPr>
          <p:cNvPr id="30728" name="Picture 8">
            <a:extLst>
              <a:ext uri="{FF2B5EF4-FFF2-40B4-BE49-F238E27FC236}">
                <a16:creationId xmlns:a16="http://schemas.microsoft.com/office/drawing/2014/main" id="{363AE4DB-A0FA-41C5-9659-9D4E210C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08200"/>
            <a:ext cx="118745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9" name="AutoShape 9">
            <a:extLst>
              <a:ext uri="{FF2B5EF4-FFF2-40B4-BE49-F238E27FC236}">
                <a16:creationId xmlns:a16="http://schemas.microsoft.com/office/drawing/2014/main" id="{DBB4249F-6952-4B35-92BA-5E90046E06FA}"/>
              </a:ext>
            </a:extLst>
          </p:cNvPr>
          <p:cNvSpPr>
            <a:spLocks/>
          </p:cNvSpPr>
          <p:nvPr/>
        </p:nvSpPr>
        <p:spPr bwMode="auto">
          <a:xfrm>
            <a:off x="455613" y="1978025"/>
            <a:ext cx="12091987" cy="2136775"/>
          </a:xfrm>
          <a:prstGeom prst="roundRect">
            <a:avLst>
              <a:gd name="adj" fmla="val 1508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0730" name="Picture 10">
            <a:extLst>
              <a:ext uri="{FF2B5EF4-FFF2-40B4-BE49-F238E27FC236}">
                <a16:creationId xmlns:a16="http://schemas.microsoft.com/office/drawing/2014/main" id="{03A1BB54-C48F-465F-AE71-B855F53BF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4281488"/>
            <a:ext cx="93948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35" name="Text Box 15">
            <a:extLst>
              <a:ext uri="{FF2B5EF4-FFF2-40B4-BE49-F238E27FC236}">
                <a16:creationId xmlns:a16="http://schemas.microsoft.com/office/drawing/2014/main" id="{E1F32A1C-42AC-4D29-B596-97FDE18BAB0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18375DD-B074-4192-8368-67FCB89B91E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4D65-CB5E-4EEF-8CD8-821901009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4800"/>
            <a:ext cx="11887200" cy="1308100"/>
          </a:xfrm>
        </p:spPr>
        <p:txBody>
          <a:bodyPr/>
          <a:lstStyle/>
          <a:p>
            <a:r>
              <a:rPr lang="en-US" sz="5400" dirty="0"/>
              <a:t>Hypothesis Testing in ANOVA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31" y="2438400"/>
                <a:ext cx="11887200" cy="6137088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 hypothesis: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=⋯=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=0,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versus the alternative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least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nonzero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hypothesis test is performed by computing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-statistic,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−1)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true, one would expect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 to be close to 1. </a:t>
                </a: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true, we expect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&gt;1.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-value is calculated by the probability that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 is greater than the observed value.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31" y="2438400"/>
                <a:ext cx="11887200" cy="6137088"/>
              </a:xfrm>
              <a:blipFill>
                <a:blip r:embed="rId2"/>
                <a:stretch>
                  <a:fillRect l="-1641" t="-1192" b="-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D8601595-188B-4F21-9E52-D0B126D30971}"/>
              </a:ext>
            </a:extLst>
          </p:cNvPr>
          <p:cNvSpPr txBox="1">
            <a:spLocks/>
          </p:cNvSpPr>
          <p:nvPr/>
        </p:nvSpPr>
        <p:spPr bwMode="auto">
          <a:xfrm>
            <a:off x="1520031" y="1612900"/>
            <a:ext cx="9615488" cy="473075"/>
          </a:xfrm>
          <a:prstGeom prst="rect">
            <a:avLst/>
          </a:prstGeom>
          <a:solidFill>
            <a:srgbClr val="FF8D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Is there relation between covariates and response ? (ANOVA)</a:t>
            </a:r>
          </a:p>
        </p:txBody>
      </p:sp>
    </p:spTree>
    <p:extLst>
      <p:ext uri="{BB962C8B-B14F-4D97-AF65-F5344CB8AC3E}">
        <p14:creationId xmlns:p14="http://schemas.microsoft.com/office/powerpoint/2010/main" val="2198600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>
            <a:extLst>
              <a:ext uri="{FF2B5EF4-FFF2-40B4-BE49-F238E27FC236}">
                <a16:creationId xmlns:a16="http://schemas.microsoft.com/office/drawing/2014/main" id="{59CD2D3E-1FA4-487F-9749-650C7C583813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D2596EE1-2170-4F0D-99A3-97602842DF01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5EF5CE18-6ED7-4245-B865-CC56979FA2F2}"/>
              </a:ext>
            </a:extLst>
          </p:cNvPr>
          <p:cNvSpPr txBox="1">
            <a:spLocks/>
          </p:cNvSpPr>
          <p:nvPr/>
        </p:nvSpPr>
        <p:spPr bwMode="auto">
          <a:xfrm>
            <a:off x="849313" y="2600325"/>
            <a:ext cx="40894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We have shown how to test </a:t>
            </a:r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E1288CAE-9D77-4BDC-9080-2EE441254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2708275"/>
            <a:ext cx="67564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3" name="Text Box 9">
            <a:extLst>
              <a:ext uri="{FF2B5EF4-FFF2-40B4-BE49-F238E27FC236}">
                <a16:creationId xmlns:a16="http://schemas.microsoft.com/office/drawing/2014/main" id="{3F33860A-9BAB-4AF8-ABF6-B3F74689C853}"/>
              </a:ext>
            </a:extLst>
          </p:cNvPr>
          <p:cNvSpPr txBox="1">
            <a:spLocks/>
          </p:cNvSpPr>
          <p:nvPr/>
        </p:nvSpPr>
        <p:spPr bwMode="auto">
          <a:xfrm>
            <a:off x="1468438" y="3179763"/>
            <a:ext cx="70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i.e., </a:t>
            </a: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6346699D-D475-47FA-A4EC-FF34277C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3232150"/>
            <a:ext cx="9259888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5" name="AutoShape 11">
            <a:extLst>
              <a:ext uri="{FF2B5EF4-FFF2-40B4-BE49-F238E27FC236}">
                <a16:creationId xmlns:a16="http://schemas.microsoft.com/office/drawing/2014/main" id="{5398F9C7-C1D6-42B2-AD1E-6AA61176FC78}"/>
              </a:ext>
            </a:extLst>
          </p:cNvPr>
          <p:cNvSpPr>
            <a:spLocks/>
          </p:cNvSpPr>
          <p:nvPr/>
        </p:nvSpPr>
        <p:spPr bwMode="auto">
          <a:xfrm>
            <a:off x="436563" y="2443163"/>
            <a:ext cx="12130087" cy="1360487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FDAFB5E5-F01A-4B1A-91EA-320717FD7022}"/>
              </a:ext>
            </a:extLst>
          </p:cNvPr>
          <p:cNvSpPr txBox="1">
            <a:spLocks/>
          </p:cNvSpPr>
          <p:nvPr/>
        </p:nvSpPr>
        <p:spPr bwMode="auto">
          <a:xfrm>
            <a:off x="4510088" y="4638675"/>
            <a:ext cx="3675062" cy="474663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Rationale of ANOVA</a:t>
            </a:r>
          </a:p>
        </p:txBody>
      </p:sp>
      <p:pic>
        <p:nvPicPr>
          <p:cNvPr id="31757" name="Picture 13">
            <a:extLst>
              <a:ext uri="{FF2B5EF4-FFF2-40B4-BE49-F238E27FC236}">
                <a16:creationId xmlns:a16="http://schemas.microsoft.com/office/drawing/2014/main" id="{6E597015-7115-4AE3-A6BC-F2D08597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5346700"/>
            <a:ext cx="11052175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8" name="Picture 14">
            <a:extLst>
              <a:ext uri="{FF2B5EF4-FFF2-40B4-BE49-F238E27FC236}">
                <a16:creationId xmlns:a16="http://schemas.microsoft.com/office/drawing/2014/main" id="{7A374F53-74D5-483E-8143-ECA58E5F4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6230938"/>
            <a:ext cx="47640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9" name="Picture 15">
            <a:extLst>
              <a:ext uri="{FF2B5EF4-FFF2-40B4-BE49-F238E27FC236}">
                <a16:creationId xmlns:a16="http://schemas.microsoft.com/office/drawing/2014/main" id="{A7B35CB8-1C77-4520-B711-96AEE685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6230938"/>
            <a:ext cx="1819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0" name="Picture 16">
            <a:extLst>
              <a:ext uri="{FF2B5EF4-FFF2-40B4-BE49-F238E27FC236}">
                <a16:creationId xmlns:a16="http://schemas.microsoft.com/office/drawing/2014/main" id="{5FFEA963-C130-43CC-90F1-E0F863E17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6257925"/>
            <a:ext cx="48942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1" name="Picture 17">
            <a:extLst>
              <a:ext uri="{FF2B5EF4-FFF2-40B4-BE49-F238E27FC236}">
                <a16:creationId xmlns:a16="http://schemas.microsoft.com/office/drawing/2014/main" id="{9F6FEA26-66B5-4C4E-A163-52DC61095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826250"/>
            <a:ext cx="14795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2" name="Picture 18">
            <a:extLst>
              <a:ext uri="{FF2B5EF4-FFF2-40B4-BE49-F238E27FC236}">
                <a16:creationId xmlns:a16="http://schemas.microsoft.com/office/drawing/2014/main" id="{75522C92-D844-4310-B97D-922C9FCA2B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7586663"/>
            <a:ext cx="695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3" name="Picture 19">
            <a:extLst>
              <a:ext uri="{FF2B5EF4-FFF2-40B4-BE49-F238E27FC236}">
                <a16:creationId xmlns:a16="http://schemas.microsoft.com/office/drawing/2014/main" id="{C079AB89-0DD6-4CAD-8656-0A2E7BCCD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8380413"/>
            <a:ext cx="9917113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64" name="AutoShape 20">
            <a:extLst>
              <a:ext uri="{FF2B5EF4-FFF2-40B4-BE49-F238E27FC236}">
                <a16:creationId xmlns:a16="http://schemas.microsoft.com/office/drawing/2014/main" id="{61791717-8BE0-433F-A256-11BE3C95E699}"/>
              </a:ext>
            </a:extLst>
          </p:cNvPr>
          <p:cNvSpPr>
            <a:spLocks/>
          </p:cNvSpPr>
          <p:nvPr/>
        </p:nvSpPr>
        <p:spPr bwMode="auto">
          <a:xfrm>
            <a:off x="166688" y="5210175"/>
            <a:ext cx="12669837" cy="3873500"/>
          </a:xfrm>
          <a:prstGeom prst="roundRect">
            <a:avLst>
              <a:gd name="adj" fmla="val 1618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5" name="AutoShape 21">
            <a:extLst>
              <a:ext uri="{FF2B5EF4-FFF2-40B4-BE49-F238E27FC236}">
                <a16:creationId xmlns:a16="http://schemas.microsoft.com/office/drawing/2014/main" id="{94776DC6-E3C7-41B6-97FF-DEC29CC99E7E}"/>
              </a:ext>
            </a:extLst>
          </p:cNvPr>
          <p:cNvSpPr>
            <a:spLocks/>
          </p:cNvSpPr>
          <p:nvPr/>
        </p:nvSpPr>
        <p:spPr bwMode="auto">
          <a:xfrm rot="5400000">
            <a:off x="242888" y="540067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6" name="AutoShape 22">
            <a:extLst>
              <a:ext uri="{FF2B5EF4-FFF2-40B4-BE49-F238E27FC236}">
                <a16:creationId xmlns:a16="http://schemas.microsoft.com/office/drawing/2014/main" id="{2B137046-928B-45E8-908F-7A863F986E57}"/>
              </a:ext>
            </a:extLst>
          </p:cNvPr>
          <p:cNvSpPr>
            <a:spLocks/>
          </p:cNvSpPr>
          <p:nvPr/>
        </p:nvSpPr>
        <p:spPr bwMode="auto">
          <a:xfrm rot="5400000">
            <a:off x="243682" y="6261893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7" name="AutoShape 23">
            <a:extLst>
              <a:ext uri="{FF2B5EF4-FFF2-40B4-BE49-F238E27FC236}">
                <a16:creationId xmlns:a16="http://schemas.microsoft.com/office/drawing/2014/main" id="{05F58351-7C40-4699-ADF7-16A76AC140B4}"/>
              </a:ext>
            </a:extLst>
          </p:cNvPr>
          <p:cNvSpPr>
            <a:spLocks/>
          </p:cNvSpPr>
          <p:nvPr/>
        </p:nvSpPr>
        <p:spPr bwMode="auto">
          <a:xfrm rot="5400000">
            <a:off x="243682" y="761761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8" name="AutoShape 24">
            <a:extLst>
              <a:ext uri="{FF2B5EF4-FFF2-40B4-BE49-F238E27FC236}">
                <a16:creationId xmlns:a16="http://schemas.microsoft.com/office/drawing/2014/main" id="{C8D19286-BDA3-46FB-B021-17FD74850E6E}"/>
              </a:ext>
            </a:extLst>
          </p:cNvPr>
          <p:cNvSpPr>
            <a:spLocks/>
          </p:cNvSpPr>
          <p:nvPr/>
        </p:nvSpPr>
        <p:spPr bwMode="auto">
          <a:xfrm rot="5400000">
            <a:off x="242888" y="851217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9" name="Text Box 25">
            <a:extLst>
              <a:ext uri="{FF2B5EF4-FFF2-40B4-BE49-F238E27FC236}">
                <a16:creationId xmlns:a16="http://schemas.microsoft.com/office/drawing/2014/main" id="{FF045FA6-FECC-4B00-894E-9BE6D513537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DB731498-B3BA-4A6D-8A70-E93B744A48F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E1FF8-597F-4B1C-9BC7-DEC7112F0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4">
            <a:extLst>
              <a:ext uri="{FF2B5EF4-FFF2-40B4-BE49-F238E27FC236}">
                <a16:creationId xmlns:a16="http://schemas.microsoft.com/office/drawing/2014/main" id="{11E70500-0596-4710-A0BB-BA98B3C70942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773181DD-C62D-4E7B-87B6-3EA01811BD09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4823" name="AutoShape 7">
            <a:extLst>
              <a:ext uri="{FF2B5EF4-FFF2-40B4-BE49-F238E27FC236}">
                <a16:creationId xmlns:a16="http://schemas.microsoft.com/office/drawing/2014/main" id="{B0AE5E97-5161-48C1-89C7-D68EC36E47E3}"/>
              </a:ext>
            </a:extLst>
          </p:cNvPr>
          <p:cNvSpPr>
            <a:spLocks/>
          </p:cNvSpPr>
          <p:nvPr/>
        </p:nvSpPr>
        <p:spPr bwMode="auto">
          <a:xfrm>
            <a:off x="436563" y="2181225"/>
            <a:ext cx="12130087" cy="1522413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B15D1B79-CA8D-4C06-83AA-E9AAA31BAF9F}"/>
              </a:ext>
            </a:extLst>
          </p:cNvPr>
          <p:cNvSpPr txBox="1">
            <a:spLocks/>
          </p:cNvSpPr>
          <p:nvPr/>
        </p:nvSpPr>
        <p:spPr bwMode="auto">
          <a:xfrm>
            <a:off x="762000" y="2413000"/>
            <a:ext cx="34432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What if we want to test 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4A22497C-984D-4E6D-A47F-28FCA66B7091}"/>
              </a:ext>
            </a:extLst>
          </p:cNvPr>
          <p:cNvSpPr txBox="1">
            <a:spLocks/>
          </p:cNvSpPr>
          <p:nvPr/>
        </p:nvSpPr>
        <p:spPr bwMode="auto">
          <a:xfrm>
            <a:off x="1468438" y="3092450"/>
            <a:ext cx="70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i.e., </a:t>
            </a:r>
          </a:p>
        </p:txBody>
      </p:sp>
      <p:pic>
        <p:nvPicPr>
          <p:cNvPr id="34826" name="Picture 10">
            <a:extLst>
              <a:ext uri="{FF2B5EF4-FFF2-40B4-BE49-F238E27FC236}">
                <a16:creationId xmlns:a16="http://schemas.microsoft.com/office/drawing/2014/main" id="{53D93B65-C7EF-4771-916D-0524EB33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2500313"/>
            <a:ext cx="723900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7" name="Picture 11">
            <a:extLst>
              <a:ext uri="{FF2B5EF4-FFF2-40B4-BE49-F238E27FC236}">
                <a16:creationId xmlns:a16="http://schemas.microsoft.com/office/drawing/2014/main" id="{8A9ABC62-DB4E-4E0F-ABBC-444B62CD4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3135313"/>
            <a:ext cx="6138863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8" name="Picture 12">
            <a:extLst>
              <a:ext uri="{FF2B5EF4-FFF2-40B4-BE49-F238E27FC236}">
                <a16:creationId xmlns:a16="http://schemas.microsoft.com/office/drawing/2014/main" id="{9E95E1E4-2BE7-487F-A70F-5070FA579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4454525"/>
            <a:ext cx="10815637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9" name="Rectangle 13">
            <a:extLst>
              <a:ext uri="{FF2B5EF4-FFF2-40B4-BE49-F238E27FC236}">
                <a16:creationId xmlns:a16="http://schemas.microsoft.com/office/drawing/2014/main" id="{39403D22-9214-4F4F-805C-853C82DEDF62}"/>
              </a:ext>
            </a:extLst>
          </p:cNvPr>
          <p:cNvSpPr>
            <a:spLocks/>
          </p:cNvSpPr>
          <p:nvPr/>
        </p:nvSpPr>
        <p:spPr bwMode="auto">
          <a:xfrm>
            <a:off x="5441950" y="4402138"/>
            <a:ext cx="406400" cy="560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4830" name="Picture 14">
            <a:extLst>
              <a:ext uri="{FF2B5EF4-FFF2-40B4-BE49-F238E27FC236}">
                <a16:creationId xmlns:a16="http://schemas.microsoft.com/office/drawing/2014/main" id="{9CC85A44-6332-42F3-9D95-524E1DEB0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4548188"/>
            <a:ext cx="277812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31" name="Rectangle 15">
            <a:extLst>
              <a:ext uri="{FF2B5EF4-FFF2-40B4-BE49-F238E27FC236}">
                <a16:creationId xmlns:a16="http://schemas.microsoft.com/office/drawing/2014/main" id="{0F26FE08-1860-4567-B588-98AA917BBC35}"/>
              </a:ext>
            </a:extLst>
          </p:cNvPr>
          <p:cNvSpPr>
            <a:spLocks/>
          </p:cNvSpPr>
          <p:nvPr/>
        </p:nvSpPr>
        <p:spPr bwMode="auto">
          <a:xfrm>
            <a:off x="2408238" y="8048625"/>
            <a:ext cx="277812" cy="560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4832" name="Picture 16">
            <a:extLst>
              <a:ext uri="{FF2B5EF4-FFF2-40B4-BE49-F238E27FC236}">
                <a16:creationId xmlns:a16="http://schemas.microsoft.com/office/drawing/2014/main" id="{73C4BED1-417D-4E25-BDC8-00749F8F3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8258175"/>
            <a:ext cx="277812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33" name="Rectangle 17">
            <a:extLst>
              <a:ext uri="{FF2B5EF4-FFF2-40B4-BE49-F238E27FC236}">
                <a16:creationId xmlns:a16="http://schemas.microsoft.com/office/drawing/2014/main" id="{8DB77A5D-1A6A-493B-9FCC-E134B43EF0A5}"/>
              </a:ext>
            </a:extLst>
          </p:cNvPr>
          <p:cNvSpPr>
            <a:spLocks/>
          </p:cNvSpPr>
          <p:nvPr/>
        </p:nvSpPr>
        <p:spPr bwMode="auto">
          <a:xfrm>
            <a:off x="7140575" y="7264400"/>
            <a:ext cx="406400" cy="560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4835" name="Text Box 19">
            <a:extLst>
              <a:ext uri="{FF2B5EF4-FFF2-40B4-BE49-F238E27FC236}">
                <a16:creationId xmlns:a16="http://schemas.microsoft.com/office/drawing/2014/main" id="{F9372B14-0652-4709-9656-17BC98A4ECE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A2FCEAF-20A8-4DD9-BB3F-1396DA8C891B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5B9E5-B476-4B43-BC8C-D04345D9E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F2F1B973-C21D-460F-A3BD-0BF471EB3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869" y="7438231"/>
            <a:ext cx="277812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5">
            <a:extLst>
              <a:ext uri="{FF2B5EF4-FFF2-40B4-BE49-F238E27FC236}">
                <a16:creationId xmlns:a16="http://schemas.microsoft.com/office/drawing/2014/main" id="{2C1BE179-C471-48B8-9B00-177361C104EC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6AB6EDA0-9014-4FF3-8819-09DA3F80ED74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2780" name="Text Box 12">
            <a:extLst>
              <a:ext uri="{FF2B5EF4-FFF2-40B4-BE49-F238E27FC236}">
                <a16:creationId xmlns:a16="http://schemas.microsoft.com/office/drawing/2014/main" id="{0D83B007-6423-4877-B5BA-F9DF950D8682}"/>
              </a:ext>
            </a:extLst>
          </p:cNvPr>
          <p:cNvSpPr txBox="1">
            <a:spLocks/>
          </p:cNvSpPr>
          <p:nvPr/>
        </p:nvSpPr>
        <p:spPr bwMode="auto">
          <a:xfrm>
            <a:off x="4888114" y="2133600"/>
            <a:ext cx="3675063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ANOVA in general</a:t>
            </a:r>
          </a:p>
        </p:txBody>
      </p:sp>
      <p:pic>
        <p:nvPicPr>
          <p:cNvPr id="32781" name="Picture 13">
            <a:extLst>
              <a:ext uri="{FF2B5EF4-FFF2-40B4-BE49-F238E27FC236}">
                <a16:creationId xmlns:a16="http://schemas.microsoft.com/office/drawing/2014/main" id="{853ED334-58EB-44E2-9BD6-996747BB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89" y="2916237"/>
            <a:ext cx="31686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2" name="Picture 14">
            <a:extLst>
              <a:ext uri="{FF2B5EF4-FFF2-40B4-BE49-F238E27FC236}">
                <a16:creationId xmlns:a16="http://schemas.microsoft.com/office/drawing/2014/main" id="{59A95C74-455D-46C5-B117-BB4916CB7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77" y="2894012"/>
            <a:ext cx="1535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3" name="Picture 15">
            <a:extLst>
              <a:ext uri="{FF2B5EF4-FFF2-40B4-BE49-F238E27FC236}">
                <a16:creationId xmlns:a16="http://schemas.microsoft.com/office/drawing/2014/main" id="{B66F0044-A4F6-425B-A15A-D87B8B61A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52" y="3400425"/>
            <a:ext cx="10052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4" name="Picture 16">
            <a:extLst>
              <a:ext uri="{FF2B5EF4-FFF2-40B4-BE49-F238E27FC236}">
                <a16:creationId xmlns:a16="http://schemas.microsoft.com/office/drawing/2014/main" id="{653D49E0-2152-485C-9248-E839766DA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89" y="4213225"/>
            <a:ext cx="5426075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5" name="Picture 17">
            <a:extLst>
              <a:ext uri="{FF2B5EF4-FFF2-40B4-BE49-F238E27FC236}">
                <a16:creationId xmlns:a16="http://schemas.microsoft.com/office/drawing/2014/main" id="{C73B449C-3D5E-407C-8A1F-694F40833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27" y="4962525"/>
            <a:ext cx="43846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6" name="Picture 18">
            <a:extLst>
              <a:ext uri="{FF2B5EF4-FFF2-40B4-BE49-F238E27FC236}">
                <a16:creationId xmlns:a16="http://schemas.microsoft.com/office/drawing/2014/main" id="{D900DE7F-176C-49BD-B1F0-D11CDCFE4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64" y="4862512"/>
            <a:ext cx="554831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87" name="Picture 19">
            <a:extLst>
              <a:ext uri="{FF2B5EF4-FFF2-40B4-BE49-F238E27FC236}">
                <a16:creationId xmlns:a16="http://schemas.microsoft.com/office/drawing/2014/main" id="{AB085A07-B265-43DB-A002-FECBDE3A9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64" y="5700712"/>
            <a:ext cx="10520363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88" name="AutoShape 20">
            <a:extLst>
              <a:ext uri="{FF2B5EF4-FFF2-40B4-BE49-F238E27FC236}">
                <a16:creationId xmlns:a16="http://schemas.microsoft.com/office/drawing/2014/main" id="{B1817875-9110-48B9-A992-708B3B8102B6}"/>
              </a:ext>
            </a:extLst>
          </p:cNvPr>
          <p:cNvSpPr>
            <a:spLocks/>
          </p:cNvSpPr>
          <p:nvPr/>
        </p:nvSpPr>
        <p:spPr bwMode="auto">
          <a:xfrm rot="5400000">
            <a:off x="713783" y="2944019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2789" name="AutoShape 21">
            <a:extLst>
              <a:ext uri="{FF2B5EF4-FFF2-40B4-BE49-F238E27FC236}">
                <a16:creationId xmlns:a16="http://schemas.microsoft.com/office/drawing/2014/main" id="{D19A2D23-F48F-49BF-8ABA-9E9A306D6FEB}"/>
              </a:ext>
            </a:extLst>
          </p:cNvPr>
          <p:cNvSpPr>
            <a:spLocks/>
          </p:cNvSpPr>
          <p:nvPr/>
        </p:nvSpPr>
        <p:spPr bwMode="auto">
          <a:xfrm rot="5400000">
            <a:off x="714577" y="4230687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2790" name="AutoShape 22">
            <a:extLst>
              <a:ext uri="{FF2B5EF4-FFF2-40B4-BE49-F238E27FC236}">
                <a16:creationId xmlns:a16="http://schemas.microsoft.com/office/drawing/2014/main" id="{1A7061BF-5EB1-4161-BF94-F27AA7C439F2}"/>
              </a:ext>
            </a:extLst>
          </p:cNvPr>
          <p:cNvSpPr>
            <a:spLocks/>
          </p:cNvSpPr>
          <p:nvPr/>
        </p:nvSpPr>
        <p:spPr bwMode="auto">
          <a:xfrm rot="5400000">
            <a:off x="713783" y="4972844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2791" name="AutoShape 23">
            <a:extLst>
              <a:ext uri="{FF2B5EF4-FFF2-40B4-BE49-F238E27FC236}">
                <a16:creationId xmlns:a16="http://schemas.microsoft.com/office/drawing/2014/main" id="{B8784A02-9048-4ABF-B795-034DE61DA333}"/>
              </a:ext>
            </a:extLst>
          </p:cNvPr>
          <p:cNvSpPr>
            <a:spLocks/>
          </p:cNvSpPr>
          <p:nvPr/>
        </p:nvSpPr>
        <p:spPr bwMode="auto">
          <a:xfrm rot="5400000">
            <a:off x="713783" y="5765006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2792" name="AutoShape 24">
            <a:extLst>
              <a:ext uri="{FF2B5EF4-FFF2-40B4-BE49-F238E27FC236}">
                <a16:creationId xmlns:a16="http://schemas.microsoft.com/office/drawing/2014/main" id="{784E9263-1BB4-4155-A441-B408197E82ED}"/>
              </a:ext>
            </a:extLst>
          </p:cNvPr>
          <p:cNvSpPr>
            <a:spLocks/>
          </p:cNvSpPr>
          <p:nvPr/>
        </p:nvSpPr>
        <p:spPr bwMode="auto">
          <a:xfrm>
            <a:off x="390727" y="2754312"/>
            <a:ext cx="12669837" cy="3873500"/>
          </a:xfrm>
          <a:prstGeom prst="roundRect">
            <a:avLst>
              <a:gd name="adj" fmla="val 1618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2793" name="Text Box 25">
            <a:extLst>
              <a:ext uri="{FF2B5EF4-FFF2-40B4-BE49-F238E27FC236}">
                <a16:creationId xmlns:a16="http://schemas.microsoft.com/office/drawing/2014/main" id="{D86596E4-082E-47E3-BF1B-C4E6C9B748CA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2AD747DF-5CD5-472E-93FB-E2B9C03509B1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8621D-81D2-4CDA-9D84-D2A3ACBE4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>
            <a:extLst>
              <a:ext uri="{FF2B5EF4-FFF2-40B4-BE49-F238E27FC236}">
                <a16:creationId xmlns:a16="http://schemas.microsoft.com/office/drawing/2014/main" id="{AAE48AC1-4CCD-413E-B419-8F28CBA708B6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E6B81133-1FC3-49DF-A98B-7BED2CAACC87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2EC4428C-C4A0-4697-9917-78CC221963A9}"/>
              </a:ext>
            </a:extLst>
          </p:cNvPr>
          <p:cNvSpPr txBox="1">
            <a:spLocks/>
          </p:cNvSpPr>
          <p:nvPr/>
        </p:nvSpPr>
        <p:spPr bwMode="auto">
          <a:xfrm>
            <a:off x="704850" y="2306638"/>
            <a:ext cx="4186238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ANOVA in general (cont.)</a:t>
            </a:r>
          </a:p>
        </p:txBody>
      </p:sp>
      <p:sp>
        <p:nvSpPr>
          <p:cNvPr id="33800" name="AutoShape 8">
            <a:extLst>
              <a:ext uri="{FF2B5EF4-FFF2-40B4-BE49-F238E27FC236}">
                <a16:creationId xmlns:a16="http://schemas.microsoft.com/office/drawing/2014/main" id="{8CD1563D-DEC8-4AAD-9428-DA3296503DBF}"/>
              </a:ext>
            </a:extLst>
          </p:cNvPr>
          <p:cNvSpPr>
            <a:spLocks/>
          </p:cNvSpPr>
          <p:nvPr/>
        </p:nvSpPr>
        <p:spPr bwMode="auto">
          <a:xfrm rot="5400000">
            <a:off x="689769" y="3278982"/>
            <a:ext cx="215900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3801" name="AutoShape 9">
            <a:extLst>
              <a:ext uri="{FF2B5EF4-FFF2-40B4-BE49-F238E27FC236}">
                <a16:creationId xmlns:a16="http://schemas.microsoft.com/office/drawing/2014/main" id="{5E82C19D-7E98-42F2-8D9F-DD30F22164C8}"/>
              </a:ext>
            </a:extLst>
          </p:cNvPr>
          <p:cNvSpPr>
            <a:spLocks/>
          </p:cNvSpPr>
          <p:nvPr/>
        </p:nvSpPr>
        <p:spPr bwMode="auto">
          <a:xfrm rot="5400000">
            <a:off x="676275" y="4830763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BD4EC3AE-E1D2-4D67-9764-FE36EA26C42B}"/>
              </a:ext>
            </a:extLst>
          </p:cNvPr>
          <p:cNvSpPr>
            <a:spLocks/>
          </p:cNvSpPr>
          <p:nvPr/>
        </p:nvSpPr>
        <p:spPr bwMode="auto">
          <a:xfrm rot="5400000">
            <a:off x="729457" y="717946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3803" name="Picture 11">
            <a:extLst>
              <a:ext uri="{FF2B5EF4-FFF2-40B4-BE49-F238E27FC236}">
                <a16:creationId xmlns:a16="http://schemas.microsoft.com/office/drawing/2014/main" id="{085B3EF7-C984-4986-9EAA-8C97ECE26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4541838"/>
            <a:ext cx="6859588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4" name="Picture 12">
            <a:extLst>
              <a:ext uri="{FF2B5EF4-FFF2-40B4-BE49-F238E27FC236}">
                <a16:creationId xmlns:a16="http://schemas.microsoft.com/office/drawing/2014/main" id="{B66902E3-A319-44A4-9204-201C9D23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306763"/>
            <a:ext cx="686117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5" name="Picture 13">
            <a:extLst>
              <a:ext uri="{FF2B5EF4-FFF2-40B4-BE49-F238E27FC236}">
                <a16:creationId xmlns:a16="http://schemas.microsoft.com/office/drawing/2014/main" id="{F92E3C78-152E-4E14-B0B4-69D7C7518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5718175"/>
            <a:ext cx="70040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6" name="Picture 14">
            <a:extLst>
              <a:ext uri="{FF2B5EF4-FFF2-40B4-BE49-F238E27FC236}">
                <a16:creationId xmlns:a16="http://schemas.microsoft.com/office/drawing/2014/main" id="{91EE5766-BBC1-4261-AC36-A644D5BE1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7135813"/>
            <a:ext cx="11017250" cy="133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7" name="AutoShape 15">
            <a:extLst>
              <a:ext uri="{FF2B5EF4-FFF2-40B4-BE49-F238E27FC236}">
                <a16:creationId xmlns:a16="http://schemas.microsoft.com/office/drawing/2014/main" id="{9E68A65F-BC69-45FF-B0DF-43CE2F5FE32C}"/>
              </a:ext>
            </a:extLst>
          </p:cNvPr>
          <p:cNvSpPr>
            <a:spLocks/>
          </p:cNvSpPr>
          <p:nvPr/>
        </p:nvSpPr>
        <p:spPr bwMode="auto">
          <a:xfrm>
            <a:off x="166688" y="3144838"/>
            <a:ext cx="12669837" cy="5573712"/>
          </a:xfrm>
          <a:prstGeom prst="roundRect">
            <a:avLst>
              <a:gd name="adj" fmla="val 1125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3808" name="Text Box 16">
            <a:extLst>
              <a:ext uri="{FF2B5EF4-FFF2-40B4-BE49-F238E27FC236}">
                <a16:creationId xmlns:a16="http://schemas.microsoft.com/office/drawing/2014/main" id="{8CAADE79-0699-4725-83E7-19CF0C9821F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E735982-6167-4D95-B54E-E78498516D5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5BF44-BFC5-4A0E-804D-DB6838A59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>
            <a:extLst>
              <a:ext uri="{FF2B5EF4-FFF2-40B4-BE49-F238E27FC236}">
                <a16:creationId xmlns:a16="http://schemas.microsoft.com/office/drawing/2014/main" id="{EB6FC80B-6F02-4FE9-935B-B0127B4C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471988"/>
            <a:ext cx="9278938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235450" y="746125"/>
            <a:ext cx="40243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3.7 Superiority of LSE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2B22EA39-5035-43CB-AEE7-81A3BF6E4C34}"/>
              </a:ext>
            </a:extLst>
          </p:cNvPr>
          <p:cNvSpPr txBox="1">
            <a:spLocks/>
          </p:cNvSpPr>
          <p:nvPr/>
        </p:nvSpPr>
        <p:spPr bwMode="auto">
          <a:xfrm>
            <a:off x="5097463" y="1400175"/>
            <a:ext cx="2808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Why is LSE good ?</a:t>
            </a:r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C2009149-488B-4B5B-98D6-7B0EAC3CAE3A}"/>
              </a:ext>
            </a:extLst>
          </p:cNvPr>
          <p:cNvSpPr>
            <a:spLocks/>
          </p:cNvSpPr>
          <p:nvPr/>
        </p:nvSpPr>
        <p:spPr bwMode="auto">
          <a:xfrm rot="5400000">
            <a:off x="676275" y="231775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5" name="AutoShape 9">
            <a:extLst>
              <a:ext uri="{FF2B5EF4-FFF2-40B4-BE49-F238E27FC236}">
                <a16:creationId xmlns:a16="http://schemas.microsoft.com/office/drawing/2014/main" id="{6388B570-6F35-4066-BE81-63D005F49C0D}"/>
              </a:ext>
            </a:extLst>
          </p:cNvPr>
          <p:cNvSpPr>
            <a:spLocks/>
          </p:cNvSpPr>
          <p:nvPr/>
        </p:nvSpPr>
        <p:spPr bwMode="auto">
          <a:xfrm rot="5400000">
            <a:off x="676275" y="2967038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6" name="AutoShape 10">
            <a:extLst>
              <a:ext uri="{FF2B5EF4-FFF2-40B4-BE49-F238E27FC236}">
                <a16:creationId xmlns:a16="http://schemas.microsoft.com/office/drawing/2014/main" id="{768DEC3D-37DC-41C8-9ED9-AA2105C26E71}"/>
              </a:ext>
            </a:extLst>
          </p:cNvPr>
          <p:cNvSpPr>
            <a:spLocks/>
          </p:cNvSpPr>
          <p:nvPr/>
        </p:nvSpPr>
        <p:spPr bwMode="auto">
          <a:xfrm>
            <a:off x="166688" y="1997075"/>
            <a:ext cx="12669837" cy="3533775"/>
          </a:xfrm>
          <a:prstGeom prst="roundRect">
            <a:avLst>
              <a:gd name="adj" fmla="val 1774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8A407AAF-4C09-432D-842E-7C8A815254FA}"/>
              </a:ext>
            </a:extLst>
          </p:cNvPr>
          <p:cNvSpPr txBox="1">
            <a:spLocks/>
          </p:cNvSpPr>
          <p:nvPr/>
        </p:nvSpPr>
        <p:spPr bwMode="auto">
          <a:xfrm>
            <a:off x="1173163" y="2279650"/>
            <a:ext cx="264953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Easy computation</a:t>
            </a: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F523D21D-D6CA-41D3-8060-C26CD73F84C3}"/>
              </a:ext>
            </a:extLst>
          </p:cNvPr>
          <p:cNvSpPr txBox="1">
            <a:spLocks/>
          </p:cNvSpPr>
          <p:nvPr/>
        </p:nvSpPr>
        <p:spPr bwMode="auto">
          <a:xfrm>
            <a:off x="1174750" y="2928938"/>
            <a:ext cx="1847850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Consistency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185920F9-63C3-4CE4-A5D5-DB7B633D42FB}"/>
              </a:ext>
            </a:extLst>
          </p:cNvPr>
          <p:cNvSpPr txBox="1">
            <a:spLocks/>
          </p:cNvSpPr>
          <p:nvPr/>
        </p:nvSpPr>
        <p:spPr bwMode="auto">
          <a:xfrm>
            <a:off x="3211513" y="3000375"/>
            <a:ext cx="5192712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800" b="0" i="1">
                <a:solidFill>
                  <a:srgbClr val="0A17FF"/>
                </a:solidFill>
              </a:rPr>
              <a:t>https://en.wikipedia.org/wiki/Consistent_estimator</a:t>
            </a:r>
          </a:p>
        </p:txBody>
      </p:sp>
      <p:sp>
        <p:nvSpPr>
          <p:cNvPr id="39950" name="AutoShape 14">
            <a:extLst>
              <a:ext uri="{FF2B5EF4-FFF2-40B4-BE49-F238E27FC236}">
                <a16:creationId xmlns:a16="http://schemas.microsoft.com/office/drawing/2014/main" id="{F2381F0E-5746-49C1-A21D-6CE8A383B412}"/>
              </a:ext>
            </a:extLst>
          </p:cNvPr>
          <p:cNvSpPr>
            <a:spLocks/>
          </p:cNvSpPr>
          <p:nvPr/>
        </p:nvSpPr>
        <p:spPr bwMode="auto">
          <a:xfrm rot="5400000">
            <a:off x="691356" y="3710782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ED307214-3CBF-4191-A697-B454289BA5B6}"/>
              </a:ext>
            </a:extLst>
          </p:cNvPr>
          <p:cNvSpPr txBox="1">
            <a:spLocks/>
          </p:cNvSpPr>
          <p:nvPr/>
        </p:nvSpPr>
        <p:spPr bwMode="auto">
          <a:xfrm>
            <a:off x="1201738" y="3673475"/>
            <a:ext cx="14732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Efficiency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A44B09F4-E75F-4B8E-9C01-CAB58283F007}"/>
              </a:ext>
            </a:extLst>
          </p:cNvPr>
          <p:cNvSpPr txBox="1">
            <a:spLocks/>
          </p:cNvSpPr>
          <p:nvPr/>
        </p:nvSpPr>
        <p:spPr bwMode="auto">
          <a:xfrm>
            <a:off x="3000375" y="3722688"/>
            <a:ext cx="492125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800" b="0" i="1">
                <a:solidFill>
                  <a:srgbClr val="0820FE"/>
                </a:solidFill>
              </a:rPr>
              <a:t>https://en.wikipedia.org/wiki/Efficient_estimator</a:t>
            </a:r>
          </a:p>
        </p:txBody>
      </p:sp>
      <p:sp>
        <p:nvSpPr>
          <p:cNvPr id="39953" name="AutoShape 17">
            <a:extLst>
              <a:ext uri="{FF2B5EF4-FFF2-40B4-BE49-F238E27FC236}">
                <a16:creationId xmlns:a16="http://schemas.microsoft.com/office/drawing/2014/main" id="{2F32B534-5623-480B-BE46-52220A22D5C5}"/>
              </a:ext>
            </a:extLst>
          </p:cNvPr>
          <p:cNvSpPr>
            <a:spLocks/>
          </p:cNvSpPr>
          <p:nvPr/>
        </p:nvSpPr>
        <p:spPr bwMode="auto">
          <a:xfrm rot="5400000">
            <a:off x="691356" y="4583907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25BE2-F434-4E3C-9D9C-9CB237E04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8530" y="1528481"/>
                <a:ext cx="11099800" cy="7772401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a set of examples is generated by the unobservable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according to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linear combination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6725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estimator is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unbiased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best linear unbiased estimator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(BLUE) is one with the smallest mean squared error among all linear estimators. This is 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Var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positive semi-definite for every other linear unbiased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25BE2-F434-4E3C-9D9C-9CB237E04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8530" y="1528481"/>
                <a:ext cx="11099800" cy="7772401"/>
              </a:xfrm>
              <a:blipFill>
                <a:blip r:embed="rId2"/>
                <a:stretch>
                  <a:fillRect l="-2857" t="-3843" r="-2308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9E029-8CBE-4275-BF0A-98F44EB6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7DFA-6D50-41BA-BF1F-A22BEB8F8A3E}"/>
              </a:ext>
            </a:extLst>
          </p:cNvPr>
          <p:cNvSpPr txBox="1"/>
          <p:nvPr/>
        </p:nvSpPr>
        <p:spPr>
          <a:xfrm>
            <a:off x="1283890" y="457200"/>
            <a:ext cx="10429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dirty="0"/>
              <a:t>Best Linear Unbiased Estimators</a:t>
            </a:r>
          </a:p>
        </p:txBody>
      </p:sp>
    </p:spTree>
    <p:extLst>
      <p:ext uri="{BB962C8B-B14F-4D97-AF65-F5344CB8AC3E}">
        <p14:creationId xmlns:p14="http://schemas.microsoft.com/office/powerpoint/2010/main" val="3859451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235450" y="746125"/>
            <a:ext cx="40243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3.7 Superiority of LSE</a:t>
            </a:r>
          </a:p>
        </p:txBody>
      </p:sp>
      <p:pic>
        <p:nvPicPr>
          <p:cNvPr id="39954" name="Picture 18">
            <a:extLst>
              <a:ext uri="{FF2B5EF4-FFF2-40B4-BE49-F238E27FC236}">
                <a16:creationId xmlns:a16="http://schemas.microsoft.com/office/drawing/2014/main" id="{A1095CC6-CF14-4A36-A69A-DCCDAEE9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" y="2039144"/>
            <a:ext cx="116443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55" name="Text Box 19">
            <a:extLst>
              <a:ext uri="{FF2B5EF4-FFF2-40B4-BE49-F238E27FC236}">
                <a16:creationId xmlns:a16="http://schemas.microsoft.com/office/drawing/2014/main" id="{50CF6061-CE3A-4171-A9AB-D4E459DCE24F}"/>
              </a:ext>
            </a:extLst>
          </p:cNvPr>
          <p:cNvSpPr txBox="1">
            <a:spLocks/>
          </p:cNvSpPr>
          <p:nvPr/>
        </p:nvSpPr>
        <p:spPr bwMode="auto">
          <a:xfrm>
            <a:off x="846932" y="2023060"/>
            <a:ext cx="1845468" cy="48731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500" i="1" dirty="0"/>
              <a:t>Theorem</a:t>
            </a:r>
          </a:p>
        </p:txBody>
      </p:sp>
      <p:sp>
        <p:nvSpPr>
          <p:cNvPr id="39956" name="AutoShape 20">
            <a:extLst>
              <a:ext uri="{FF2B5EF4-FFF2-40B4-BE49-F238E27FC236}">
                <a16:creationId xmlns:a16="http://schemas.microsoft.com/office/drawing/2014/main" id="{D8BD6D9E-91B6-48F1-886F-908BE7C90486}"/>
              </a:ext>
            </a:extLst>
          </p:cNvPr>
          <p:cNvSpPr>
            <a:spLocks/>
          </p:cNvSpPr>
          <p:nvPr/>
        </p:nvSpPr>
        <p:spPr bwMode="auto">
          <a:xfrm>
            <a:off x="550863" y="1752600"/>
            <a:ext cx="12091987" cy="1960563"/>
          </a:xfrm>
          <a:prstGeom prst="roundRect">
            <a:avLst>
              <a:gd name="adj" fmla="val 16454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 dirty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015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28235BA8-0AB9-46B8-B197-B782F56A1C2D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B521BA8F-7CA9-4236-9F24-29975092671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D1BEC1F9-98B5-467E-9CA7-6A60304F90AE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9545EF7E-1467-45A0-A70B-BE14460E9E19}"/>
              </a:ext>
            </a:extLst>
          </p:cNvPr>
          <p:cNvSpPr txBox="1">
            <a:spLocks/>
          </p:cNvSpPr>
          <p:nvPr/>
        </p:nvSpPr>
        <p:spPr bwMode="auto">
          <a:xfrm>
            <a:off x="4516438" y="1266825"/>
            <a:ext cx="39703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2929C9F2-5372-444F-B14B-D2CE517B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3097213"/>
            <a:ext cx="9323387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41056-CA78-4A91-AA31-8672DDCF3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235450" y="746125"/>
            <a:ext cx="40243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3.7 Superiority of LSE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498FB45C-881C-4B3D-96A1-F9354614EA04}"/>
              </a:ext>
            </a:extLst>
          </p:cNvPr>
          <p:cNvSpPr txBox="1">
            <a:spLocks/>
          </p:cNvSpPr>
          <p:nvPr/>
        </p:nvSpPr>
        <p:spPr bwMode="auto">
          <a:xfrm>
            <a:off x="4075112" y="1344893"/>
            <a:ext cx="48466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Proof of Gauss-Markov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0800" tIns="50800" rIns="50800" bIns="50800" numCol="1" anchor="t" anchorCtr="0" compatLnSpc="1">
                <a:prstTxWarp prst="textNoShape">
                  <a:avLst/>
                </a:prstTxWarp>
              </a:bodyPr>
              <a:lstStyle>
                <a:lvl1pPr marL="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1pPr>
                <a:lvl2pPr marL="4572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2pPr>
                <a:lvl3pPr marL="9144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3pPr>
                <a:lvl4pPr marL="13716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4pPr>
                <a:lvl5pPr marL="18288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data generated by the teacher is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LSE is unbiased because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an arbitrary unbiased </a:t>
                </a:r>
                <a:r>
                  <a:rPr lang="en-US" sz="32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𝐀𝐲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write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32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𝐗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𝐃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Then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𝐃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𝐃𝐗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𝐃𝐗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This implies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𝐃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blipFill>
                <a:blip r:embed="rId2"/>
                <a:stretch>
                  <a:fillRect l="-2526" t="-37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25922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235450" y="746125"/>
            <a:ext cx="40243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3.7 Superiority of LSE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498FB45C-881C-4B3D-96A1-F9354614EA04}"/>
              </a:ext>
            </a:extLst>
          </p:cNvPr>
          <p:cNvSpPr txBox="1">
            <a:spLocks/>
          </p:cNvSpPr>
          <p:nvPr/>
        </p:nvSpPr>
        <p:spPr bwMode="auto">
          <a:xfrm>
            <a:off x="3455933" y="1339119"/>
            <a:ext cx="6084999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Proof of Gauss-Markov Theorem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0800" tIns="50800" rIns="50800" bIns="50800" numCol="1" anchor="t" anchorCtr="0" compatLnSpc="1">
                <a:prstTxWarp prst="textNoShape">
                  <a:avLst/>
                </a:prstTxWarp>
              </a:bodyPr>
              <a:lstStyle>
                <a:lvl1pPr marL="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1pPr>
                <a:lvl2pPr marL="4572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2pPr>
                <a:lvl3pPr marL="9144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3pPr>
                <a:lvl4pPr marL="13716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4pPr>
                <a:lvl5pPr marL="18288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𝐀𝐲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𝐃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cross terms vanish. Therefore,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</a:rPr>
                      <m:t>𝐃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positive semidefinite,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the smallest variance.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blipFill>
                <a:blip r:embed="rId2"/>
                <a:stretch>
                  <a:fillRect l="-17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72169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>
            <a:extLst>
              <a:ext uri="{FF2B5EF4-FFF2-40B4-BE49-F238E27FC236}">
                <a16:creationId xmlns:a16="http://schemas.microsoft.com/office/drawing/2014/main" id="{FFD4F536-015A-4A3B-9EAA-4860EBEE92D5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74FDEBB1-0981-4858-8DA9-A84D2A3CEE44}"/>
              </a:ext>
            </a:extLst>
          </p:cNvPr>
          <p:cNvSpPr txBox="1">
            <a:spLocks/>
          </p:cNvSpPr>
          <p:nvPr/>
        </p:nvSpPr>
        <p:spPr bwMode="auto">
          <a:xfrm>
            <a:off x="3735388" y="1400175"/>
            <a:ext cx="553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a) Error distribution (normality check)</a:t>
            </a: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E30D8E78-E4F9-4314-B571-FC0F619E7316}"/>
              </a:ext>
            </a:extLst>
          </p:cNvPr>
          <p:cNvSpPr txBox="1">
            <a:spLocks/>
          </p:cNvSpPr>
          <p:nvPr/>
        </p:nvSpPr>
        <p:spPr bwMode="auto">
          <a:xfrm>
            <a:off x="1647825" y="1976438"/>
            <a:ext cx="101060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Non-normality may cause the normality-based inference such as t-test </a:t>
            </a:r>
          </a:p>
          <a:p>
            <a:pPr algn="l"/>
            <a:r>
              <a:rPr lang="en-US" altLang="en-US" sz="2500" b="0" i="1"/>
              <a:t>and F-test being inaccurate </a:t>
            </a:r>
          </a:p>
        </p:txBody>
      </p:sp>
      <p:sp>
        <p:nvSpPr>
          <p:cNvPr id="41992" name="AutoShape 8">
            <a:extLst>
              <a:ext uri="{FF2B5EF4-FFF2-40B4-BE49-F238E27FC236}">
                <a16:creationId xmlns:a16="http://schemas.microsoft.com/office/drawing/2014/main" id="{94714592-03E3-470D-9CDE-EBA670150170}"/>
              </a:ext>
            </a:extLst>
          </p:cNvPr>
          <p:cNvSpPr>
            <a:spLocks/>
          </p:cNvSpPr>
          <p:nvPr/>
        </p:nvSpPr>
        <p:spPr bwMode="auto">
          <a:xfrm rot="5400000">
            <a:off x="822325" y="220345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993" name="Text Box 9">
            <a:extLst>
              <a:ext uri="{FF2B5EF4-FFF2-40B4-BE49-F238E27FC236}">
                <a16:creationId xmlns:a16="http://schemas.microsoft.com/office/drawing/2014/main" id="{DC73FAA5-76F4-446F-A6B1-45B1CE7DB9D2}"/>
              </a:ext>
            </a:extLst>
          </p:cNvPr>
          <p:cNvSpPr txBox="1">
            <a:spLocks/>
          </p:cNvSpPr>
          <p:nvPr/>
        </p:nvSpPr>
        <p:spPr bwMode="auto">
          <a:xfrm>
            <a:off x="1658938" y="3200400"/>
            <a:ext cx="10158412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Use graphics, such histogram, boxplot and qqnorm to visualize the the </a:t>
            </a:r>
          </a:p>
          <a:p>
            <a:pPr algn="l"/>
            <a:r>
              <a:rPr lang="en-US" altLang="en-US" sz="2500" b="0" i="1"/>
              <a:t>distribution of the residuals</a:t>
            </a:r>
          </a:p>
        </p:txBody>
      </p:sp>
      <p:sp>
        <p:nvSpPr>
          <p:cNvPr id="41994" name="AutoShape 10">
            <a:extLst>
              <a:ext uri="{FF2B5EF4-FFF2-40B4-BE49-F238E27FC236}">
                <a16:creationId xmlns:a16="http://schemas.microsoft.com/office/drawing/2014/main" id="{1F746E43-4494-43C1-AB6E-0E327E36657F}"/>
              </a:ext>
            </a:extLst>
          </p:cNvPr>
          <p:cNvSpPr>
            <a:spLocks/>
          </p:cNvSpPr>
          <p:nvPr/>
        </p:nvSpPr>
        <p:spPr bwMode="auto">
          <a:xfrm rot="5400000">
            <a:off x="822325" y="342900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995" name="AutoShape 11">
            <a:extLst>
              <a:ext uri="{FF2B5EF4-FFF2-40B4-BE49-F238E27FC236}">
                <a16:creationId xmlns:a16="http://schemas.microsoft.com/office/drawing/2014/main" id="{367FBD9F-A6FF-4725-9FE5-B06F359B16F1}"/>
              </a:ext>
            </a:extLst>
          </p:cNvPr>
          <p:cNvSpPr>
            <a:spLocks/>
          </p:cNvSpPr>
          <p:nvPr/>
        </p:nvSpPr>
        <p:spPr bwMode="auto">
          <a:xfrm>
            <a:off x="1254125" y="1954213"/>
            <a:ext cx="10980738" cy="898525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1996" name="AutoShape 12">
            <a:extLst>
              <a:ext uri="{FF2B5EF4-FFF2-40B4-BE49-F238E27FC236}">
                <a16:creationId xmlns:a16="http://schemas.microsoft.com/office/drawing/2014/main" id="{CE77A43C-31ED-4CE1-B4FA-D1FE4BFC2834}"/>
              </a:ext>
            </a:extLst>
          </p:cNvPr>
          <p:cNvSpPr>
            <a:spLocks/>
          </p:cNvSpPr>
          <p:nvPr/>
        </p:nvSpPr>
        <p:spPr bwMode="auto">
          <a:xfrm>
            <a:off x="1292225" y="3200400"/>
            <a:ext cx="10979150" cy="855663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1997" name="Picture 13">
            <a:extLst>
              <a:ext uri="{FF2B5EF4-FFF2-40B4-BE49-F238E27FC236}">
                <a16:creationId xmlns:a16="http://schemas.microsoft.com/office/drawing/2014/main" id="{CBE0DC2D-44A0-448C-85A9-2DE32991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4262438"/>
            <a:ext cx="69072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8" name="Picture 14">
            <a:extLst>
              <a:ext uri="{FF2B5EF4-FFF2-40B4-BE49-F238E27FC236}">
                <a16:creationId xmlns:a16="http://schemas.microsoft.com/office/drawing/2014/main" id="{DD322198-D3C4-40B0-8C40-8DC06293F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9212263"/>
            <a:ext cx="4498975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9" name="Text Box 15">
            <a:extLst>
              <a:ext uri="{FF2B5EF4-FFF2-40B4-BE49-F238E27FC236}">
                <a16:creationId xmlns:a16="http://schemas.microsoft.com/office/drawing/2014/main" id="{2FCFAA35-D9A6-4EA5-8A00-5A320F59B88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F7C62E2-83FF-4254-8A59-52DC7EB9417A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A2065-022C-492B-900E-96766E44DF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 Box 4">
            <a:extLst>
              <a:ext uri="{FF2B5EF4-FFF2-40B4-BE49-F238E27FC236}">
                <a16:creationId xmlns:a16="http://schemas.microsoft.com/office/drawing/2014/main" id="{3D5493DB-8C92-4065-920C-3AB7C962DEBE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3051B968-EADF-401C-BF21-0D541C2C7488}"/>
              </a:ext>
            </a:extLst>
          </p:cNvPr>
          <p:cNvSpPr txBox="1">
            <a:spLocks/>
          </p:cNvSpPr>
          <p:nvPr/>
        </p:nvSpPr>
        <p:spPr bwMode="auto">
          <a:xfrm>
            <a:off x="3011068" y="1381701"/>
            <a:ext cx="6981078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b) Homoscedasticity versus heteroscedasticity</a:t>
            </a:r>
          </a:p>
        </p:txBody>
      </p:sp>
      <p:sp>
        <p:nvSpPr>
          <p:cNvPr id="44039" name="AutoShape 7">
            <a:extLst>
              <a:ext uri="{FF2B5EF4-FFF2-40B4-BE49-F238E27FC236}">
                <a16:creationId xmlns:a16="http://schemas.microsoft.com/office/drawing/2014/main" id="{E9B98CED-9A66-4479-906F-EF3533B21662}"/>
              </a:ext>
            </a:extLst>
          </p:cNvPr>
          <p:cNvSpPr>
            <a:spLocks/>
          </p:cNvSpPr>
          <p:nvPr/>
        </p:nvSpPr>
        <p:spPr bwMode="auto">
          <a:xfrm>
            <a:off x="1406071" y="7438014"/>
            <a:ext cx="11350625" cy="1085850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0" name="AutoShape 8">
            <a:extLst>
              <a:ext uri="{FF2B5EF4-FFF2-40B4-BE49-F238E27FC236}">
                <a16:creationId xmlns:a16="http://schemas.microsoft.com/office/drawing/2014/main" id="{296B457A-644B-4F4A-AB49-13BB71B46363}"/>
              </a:ext>
            </a:extLst>
          </p:cNvPr>
          <p:cNvSpPr>
            <a:spLocks/>
          </p:cNvSpPr>
          <p:nvPr/>
        </p:nvSpPr>
        <p:spPr bwMode="auto">
          <a:xfrm>
            <a:off x="1404483" y="6602989"/>
            <a:ext cx="11352213" cy="595313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0F06D448-8E82-40DF-8BF1-15979EEF4D9F}"/>
              </a:ext>
            </a:extLst>
          </p:cNvPr>
          <p:cNvSpPr>
            <a:spLocks/>
          </p:cNvSpPr>
          <p:nvPr/>
        </p:nvSpPr>
        <p:spPr bwMode="auto">
          <a:xfrm>
            <a:off x="1350379" y="5639094"/>
            <a:ext cx="11168063" cy="6762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0A02A45D-ED5F-4AFB-979F-466A13E3F619}"/>
              </a:ext>
            </a:extLst>
          </p:cNvPr>
          <p:cNvSpPr txBox="1">
            <a:spLocks/>
          </p:cNvSpPr>
          <p:nvPr/>
        </p:nvSpPr>
        <p:spPr bwMode="auto">
          <a:xfrm>
            <a:off x="1873937" y="5769485"/>
            <a:ext cx="100536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Heteroscedasticity can cause the estimate being not the optimal one . </a:t>
            </a:r>
          </a:p>
        </p:txBody>
      </p:sp>
      <p:sp>
        <p:nvSpPr>
          <p:cNvPr id="44043" name="AutoShape 11">
            <a:extLst>
              <a:ext uri="{FF2B5EF4-FFF2-40B4-BE49-F238E27FC236}">
                <a16:creationId xmlns:a16="http://schemas.microsoft.com/office/drawing/2014/main" id="{37AC14B4-595D-47FB-B105-6A4A53FCA107}"/>
              </a:ext>
            </a:extLst>
          </p:cNvPr>
          <p:cNvSpPr>
            <a:spLocks/>
          </p:cNvSpPr>
          <p:nvPr/>
        </p:nvSpPr>
        <p:spPr bwMode="auto">
          <a:xfrm rot="5400000">
            <a:off x="877433" y="577800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B7226223-BB82-4AC2-ACC3-396AC2A9467A}"/>
              </a:ext>
            </a:extLst>
          </p:cNvPr>
          <p:cNvSpPr txBox="1">
            <a:spLocks/>
          </p:cNvSpPr>
          <p:nvPr/>
        </p:nvSpPr>
        <p:spPr bwMode="auto">
          <a:xfrm>
            <a:off x="1880734" y="6681571"/>
            <a:ext cx="740092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May be fixed by weighted least squares estimation. </a:t>
            </a:r>
          </a:p>
        </p:txBody>
      </p:sp>
      <p:sp>
        <p:nvSpPr>
          <p:cNvPr id="44045" name="AutoShape 13">
            <a:extLst>
              <a:ext uri="{FF2B5EF4-FFF2-40B4-BE49-F238E27FC236}">
                <a16:creationId xmlns:a16="http://schemas.microsoft.com/office/drawing/2014/main" id="{79CEDA46-C3B3-495E-8A0D-E4F806965A3D}"/>
              </a:ext>
            </a:extLst>
          </p:cNvPr>
          <p:cNvSpPr>
            <a:spLocks/>
          </p:cNvSpPr>
          <p:nvPr/>
        </p:nvSpPr>
        <p:spPr bwMode="auto">
          <a:xfrm rot="5400000">
            <a:off x="846477" y="6706300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6" name="Text Box 14">
            <a:extLst>
              <a:ext uri="{FF2B5EF4-FFF2-40B4-BE49-F238E27FC236}">
                <a16:creationId xmlns:a16="http://schemas.microsoft.com/office/drawing/2014/main" id="{B7C15BF0-55FC-48BF-9394-9156C0E2B35E}"/>
              </a:ext>
            </a:extLst>
          </p:cNvPr>
          <p:cNvSpPr txBox="1">
            <a:spLocks/>
          </p:cNvSpPr>
          <p:nvPr/>
        </p:nvSpPr>
        <p:spPr bwMode="auto">
          <a:xfrm>
            <a:off x="1880734" y="7553902"/>
            <a:ext cx="9394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Use scatter plot of residuals against the fitted values to check the </a:t>
            </a:r>
          </a:p>
          <a:p>
            <a:pPr algn="l"/>
            <a:r>
              <a:rPr lang="en-US" altLang="en-US" sz="2500" b="0" i="1"/>
              <a:t>heteroscedasticity (the variance of the errors are not equal). </a:t>
            </a:r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B9BB091B-3045-4AE0-AD3B-788C2DCD302F}"/>
              </a:ext>
            </a:extLst>
          </p:cNvPr>
          <p:cNvSpPr>
            <a:spLocks/>
          </p:cNvSpPr>
          <p:nvPr/>
        </p:nvSpPr>
        <p:spPr bwMode="auto">
          <a:xfrm rot="5400000">
            <a:off x="847271" y="7838065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BFB02B51-BF7F-4355-B746-649272E456C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D0DE6BF-6DF9-4E2A-961E-DE130FDC282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414F1-764E-4D50-A332-45C379D96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B9E269-C195-4354-BC4B-8734769CB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031993"/>
            <a:ext cx="5417383" cy="34409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B74CF2FB-4420-43B2-B779-F0E34E0CD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6267450"/>
            <a:ext cx="109505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279E9116-6208-4E5C-8D16-E64A8FB6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6884988"/>
            <a:ext cx="30003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4" name="Text Box 6">
            <a:extLst>
              <a:ext uri="{FF2B5EF4-FFF2-40B4-BE49-F238E27FC236}">
                <a16:creationId xmlns:a16="http://schemas.microsoft.com/office/drawing/2014/main" id="{4ECF19B3-5104-4F82-81B0-5F49CEDAF295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8136" name="Text Box 8">
            <a:extLst>
              <a:ext uri="{FF2B5EF4-FFF2-40B4-BE49-F238E27FC236}">
                <a16:creationId xmlns:a16="http://schemas.microsoft.com/office/drawing/2014/main" id="{C5E60553-A068-4A7A-BE76-7DC19A000148}"/>
              </a:ext>
            </a:extLst>
          </p:cNvPr>
          <p:cNvSpPr txBox="1">
            <a:spLocks/>
          </p:cNvSpPr>
          <p:nvPr/>
        </p:nvSpPr>
        <p:spPr bwMode="auto">
          <a:xfrm>
            <a:off x="5100582" y="1381701"/>
            <a:ext cx="2802050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e) Multicollinearity</a:t>
            </a:r>
          </a:p>
        </p:txBody>
      </p:sp>
      <p:pic>
        <p:nvPicPr>
          <p:cNvPr id="48137" name="Picture 9">
            <a:extLst>
              <a:ext uri="{FF2B5EF4-FFF2-40B4-BE49-F238E27FC236}">
                <a16:creationId xmlns:a16="http://schemas.microsoft.com/office/drawing/2014/main" id="{63E828A1-614F-4963-B56E-202155CB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82825"/>
            <a:ext cx="10948987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8" name="Picture 10">
            <a:extLst>
              <a:ext uri="{FF2B5EF4-FFF2-40B4-BE49-F238E27FC236}">
                <a16:creationId xmlns:a16="http://schemas.microsoft.com/office/drawing/2014/main" id="{50A5293C-FC79-4323-8C62-9C9C7371E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576638"/>
            <a:ext cx="10948987" cy="96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9" name="Picture 11">
            <a:extLst>
              <a:ext uri="{FF2B5EF4-FFF2-40B4-BE49-F238E27FC236}">
                <a16:creationId xmlns:a16="http://schemas.microsoft.com/office/drawing/2014/main" id="{58FD87C1-9F97-454E-BA70-45F4A208C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910138"/>
            <a:ext cx="10948987" cy="99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40" name="AutoShape 12">
            <a:extLst>
              <a:ext uri="{FF2B5EF4-FFF2-40B4-BE49-F238E27FC236}">
                <a16:creationId xmlns:a16="http://schemas.microsoft.com/office/drawing/2014/main" id="{F2CFB741-8D10-4F1E-99CB-5DB58190EB3E}"/>
              </a:ext>
            </a:extLst>
          </p:cNvPr>
          <p:cNvSpPr>
            <a:spLocks/>
          </p:cNvSpPr>
          <p:nvPr/>
        </p:nvSpPr>
        <p:spPr bwMode="auto">
          <a:xfrm rot="5400000">
            <a:off x="648494" y="2591594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1" name="AutoShape 13">
            <a:extLst>
              <a:ext uri="{FF2B5EF4-FFF2-40B4-BE49-F238E27FC236}">
                <a16:creationId xmlns:a16="http://schemas.microsoft.com/office/drawing/2014/main" id="{880957C1-8A72-44D7-A23F-12E55B7615EE}"/>
              </a:ext>
            </a:extLst>
          </p:cNvPr>
          <p:cNvSpPr>
            <a:spLocks/>
          </p:cNvSpPr>
          <p:nvPr/>
        </p:nvSpPr>
        <p:spPr bwMode="auto">
          <a:xfrm rot="5400000">
            <a:off x="648494" y="3858419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CCFD7818-AF98-43D2-B2D9-32AFA8E6E07B}"/>
              </a:ext>
            </a:extLst>
          </p:cNvPr>
          <p:cNvSpPr>
            <a:spLocks/>
          </p:cNvSpPr>
          <p:nvPr/>
        </p:nvSpPr>
        <p:spPr bwMode="auto">
          <a:xfrm rot="5400000">
            <a:off x="648494" y="5317332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FA859A64-DF6C-495C-83AB-FD4C69152910}"/>
              </a:ext>
            </a:extLst>
          </p:cNvPr>
          <p:cNvSpPr>
            <a:spLocks/>
          </p:cNvSpPr>
          <p:nvPr/>
        </p:nvSpPr>
        <p:spPr bwMode="auto">
          <a:xfrm>
            <a:off x="1104900" y="2184400"/>
            <a:ext cx="11336338" cy="1147763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4" name="AutoShape 16">
            <a:extLst>
              <a:ext uri="{FF2B5EF4-FFF2-40B4-BE49-F238E27FC236}">
                <a16:creationId xmlns:a16="http://schemas.microsoft.com/office/drawing/2014/main" id="{3ADD2590-2872-482A-BA72-4A97087F66D8}"/>
              </a:ext>
            </a:extLst>
          </p:cNvPr>
          <p:cNvSpPr>
            <a:spLocks/>
          </p:cNvSpPr>
          <p:nvPr/>
        </p:nvSpPr>
        <p:spPr bwMode="auto">
          <a:xfrm>
            <a:off x="1096963" y="3511550"/>
            <a:ext cx="11352212" cy="109378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5" name="AutoShape 17">
            <a:extLst>
              <a:ext uri="{FF2B5EF4-FFF2-40B4-BE49-F238E27FC236}">
                <a16:creationId xmlns:a16="http://schemas.microsoft.com/office/drawing/2014/main" id="{AF82EA49-EF93-4F5B-90E1-E32E621C8B4E}"/>
              </a:ext>
            </a:extLst>
          </p:cNvPr>
          <p:cNvSpPr>
            <a:spLocks/>
          </p:cNvSpPr>
          <p:nvPr/>
        </p:nvSpPr>
        <p:spPr bwMode="auto">
          <a:xfrm>
            <a:off x="1096963" y="4864100"/>
            <a:ext cx="11352212" cy="1084263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6" name="AutoShape 18">
            <a:extLst>
              <a:ext uri="{FF2B5EF4-FFF2-40B4-BE49-F238E27FC236}">
                <a16:creationId xmlns:a16="http://schemas.microsoft.com/office/drawing/2014/main" id="{70DB79E6-2762-4385-8759-FB87BD488BCC}"/>
              </a:ext>
            </a:extLst>
          </p:cNvPr>
          <p:cNvSpPr>
            <a:spLocks/>
          </p:cNvSpPr>
          <p:nvPr/>
        </p:nvSpPr>
        <p:spPr bwMode="auto">
          <a:xfrm rot="5400000">
            <a:off x="648494" y="6525419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8147" name="AutoShape 19">
            <a:extLst>
              <a:ext uri="{FF2B5EF4-FFF2-40B4-BE49-F238E27FC236}">
                <a16:creationId xmlns:a16="http://schemas.microsoft.com/office/drawing/2014/main" id="{562DC155-CC3B-4F08-AB40-700E674C41A0}"/>
              </a:ext>
            </a:extLst>
          </p:cNvPr>
          <p:cNvSpPr>
            <a:spLocks/>
          </p:cNvSpPr>
          <p:nvPr/>
        </p:nvSpPr>
        <p:spPr bwMode="auto">
          <a:xfrm>
            <a:off x="1230313" y="6157913"/>
            <a:ext cx="11336337" cy="17049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8148" name="Picture 20">
            <a:extLst>
              <a:ext uri="{FF2B5EF4-FFF2-40B4-BE49-F238E27FC236}">
                <a16:creationId xmlns:a16="http://schemas.microsoft.com/office/drawing/2014/main" id="{E82F9BBD-BCEB-45C4-BAFE-03FFB007E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8355013"/>
            <a:ext cx="10142538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49" name="Text Box 21">
            <a:extLst>
              <a:ext uri="{FF2B5EF4-FFF2-40B4-BE49-F238E27FC236}">
                <a16:creationId xmlns:a16="http://schemas.microsoft.com/office/drawing/2014/main" id="{4BC78496-15FF-413D-8414-418091ABCBC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D05AC0F-F82F-4B0B-B983-F1A0BD12B1B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DA9FA-576F-4A7F-9FDC-68DA3DAF3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30292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>
            <a:extLst>
              <a:ext uri="{FF2B5EF4-FFF2-40B4-BE49-F238E27FC236}">
                <a16:creationId xmlns:a16="http://schemas.microsoft.com/office/drawing/2014/main" id="{5F187474-85DD-41ED-949C-AB74847C44FE}"/>
              </a:ext>
            </a:extLst>
          </p:cNvPr>
          <p:cNvSpPr txBox="1">
            <a:spLocks/>
          </p:cNvSpPr>
          <p:nvPr/>
        </p:nvSpPr>
        <p:spPr bwMode="auto">
          <a:xfrm>
            <a:off x="2906713" y="746125"/>
            <a:ext cx="66817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3.8 Assessing the Regression Model</a:t>
            </a:r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id="{A6CCF5F3-A4A1-494F-8853-AF79BB3728A0}"/>
              </a:ext>
            </a:extLst>
          </p:cNvPr>
          <p:cNvSpPr txBox="1">
            <a:spLocks/>
          </p:cNvSpPr>
          <p:nvPr/>
        </p:nvSpPr>
        <p:spPr bwMode="auto">
          <a:xfrm>
            <a:off x="5106988" y="1387475"/>
            <a:ext cx="27892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e) Multicollinearity</a:t>
            </a:r>
          </a:p>
        </p:txBody>
      </p:sp>
      <p:pic>
        <p:nvPicPr>
          <p:cNvPr id="49159" name="Picture 7">
            <a:extLst>
              <a:ext uri="{FF2B5EF4-FFF2-40B4-BE49-F238E27FC236}">
                <a16:creationId xmlns:a16="http://schemas.microsoft.com/office/drawing/2014/main" id="{679E1137-63AA-44D8-AC04-6905B437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436813"/>
            <a:ext cx="10880725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60" name="Picture 8">
            <a:extLst>
              <a:ext uri="{FF2B5EF4-FFF2-40B4-BE49-F238E27FC236}">
                <a16:creationId xmlns:a16="http://schemas.microsoft.com/office/drawing/2014/main" id="{4D38163A-5EAF-46A1-AF9B-7BEC8DE96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4840288"/>
            <a:ext cx="10658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61" name="Picture 9">
            <a:extLst>
              <a:ext uri="{FF2B5EF4-FFF2-40B4-BE49-F238E27FC236}">
                <a16:creationId xmlns:a16="http://schemas.microsoft.com/office/drawing/2014/main" id="{C09CF07C-2733-4359-9170-6F22A710B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946900"/>
            <a:ext cx="10653712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62" name="AutoShape 10">
            <a:extLst>
              <a:ext uri="{FF2B5EF4-FFF2-40B4-BE49-F238E27FC236}">
                <a16:creationId xmlns:a16="http://schemas.microsoft.com/office/drawing/2014/main" id="{06A75E9D-7261-406E-9A1A-AA9FF9115478}"/>
              </a:ext>
            </a:extLst>
          </p:cNvPr>
          <p:cNvSpPr>
            <a:spLocks/>
          </p:cNvSpPr>
          <p:nvPr/>
        </p:nvSpPr>
        <p:spPr bwMode="auto">
          <a:xfrm rot="5400000">
            <a:off x="817563" y="2592387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3" name="AutoShape 11">
            <a:extLst>
              <a:ext uri="{FF2B5EF4-FFF2-40B4-BE49-F238E27FC236}">
                <a16:creationId xmlns:a16="http://schemas.microsoft.com/office/drawing/2014/main" id="{ABDF30E7-235F-42CC-99D1-61A669E65774}"/>
              </a:ext>
            </a:extLst>
          </p:cNvPr>
          <p:cNvSpPr>
            <a:spLocks/>
          </p:cNvSpPr>
          <p:nvPr/>
        </p:nvSpPr>
        <p:spPr bwMode="auto">
          <a:xfrm rot="5400000">
            <a:off x="817563" y="4951412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4" name="AutoShape 12">
            <a:extLst>
              <a:ext uri="{FF2B5EF4-FFF2-40B4-BE49-F238E27FC236}">
                <a16:creationId xmlns:a16="http://schemas.microsoft.com/office/drawing/2014/main" id="{C2F71D2B-1A14-4D4F-9A22-A397CF91E671}"/>
              </a:ext>
            </a:extLst>
          </p:cNvPr>
          <p:cNvSpPr>
            <a:spLocks/>
          </p:cNvSpPr>
          <p:nvPr/>
        </p:nvSpPr>
        <p:spPr bwMode="auto">
          <a:xfrm rot="5400000">
            <a:off x="818357" y="6990556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5" name="AutoShape 13">
            <a:extLst>
              <a:ext uri="{FF2B5EF4-FFF2-40B4-BE49-F238E27FC236}">
                <a16:creationId xmlns:a16="http://schemas.microsoft.com/office/drawing/2014/main" id="{C3FCCCD5-C78A-40FC-B61C-9D433537F666}"/>
              </a:ext>
            </a:extLst>
          </p:cNvPr>
          <p:cNvSpPr>
            <a:spLocks/>
          </p:cNvSpPr>
          <p:nvPr/>
        </p:nvSpPr>
        <p:spPr bwMode="auto">
          <a:xfrm>
            <a:off x="1204913" y="2400300"/>
            <a:ext cx="11587162" cy="1147763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032AD35B-ACAD-4B8D-8879-EC79A18EE6B3}"/>
              </a:ext>
            </a:extLst>
          </p:cNvPr>
          <p:cNvSpPr>
            <a:spLocks/>
          </p:cNvSpPr>
          <p:nvPr/>
        </p:nvSpPr>
        <p:spPr bwMode="auto">
          <a:xfrm>
            <a:off x="1322388" y="4683125"/>
            <a:ext cx="11352212" cy="12509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9063FC2A-8E3E-40A8-B8FF-D52AF9CC9E7A}"/>
              </a:ext>
            </a:extLst>
          </p:cNvPr>
          <p:cNvSpPr>
            <a:spLocks/>
          </p:cNvSpPr>
          <p:nvPr/>
        </p:nvSpPr>
        <p:spPr bwMode="auto">
          <a:xfrm>
            <a:off x="1414463" y="6808788"/>
            <a:ext cx="11352212" cy="1208087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F2B26374-DE8B-4304-B832-6BE620AE881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44B42B3-B427-49EA-B705-342D91917A8B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13CB2-DBA9-4CBA-BF11-531D006D7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63352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>
            <a:extLst>
              <a:ext uri="{FF2B5EF4-FFF2-40B4-BE49-F238E27FC236}">
                <a16:creationId xmlns:a16="http://schemas.microsoft.com/office/drawing/2014/main" id="{D3CFE50D-6DE6-420A-94CE-30A24B43F934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62252009-828E-4B05-AEED-0E058AAA64F1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B3BC018-B403-4525-BA1C-1BB7D2920C33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pic>
        <p:nvPicPr>
          <p:cNvPr id="50183" name="Picture 7">
            <a:extLst>
              <a:ext uri="{FF2B5EF4-FFF2-40B4-BE49-F238E27FC236}">
                <a16:creationId xmlns:a16="http://schemas.microsoft.com/office/drawing/2014/main" id="{878F510C-987A-4288-A3F6-B4885789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332038"/>
            <a:ext cx="4002087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4" name="Picture 8">
            <a:extLst>
              <a:ext uri="{FF2B5EF4-FFF2-40B4-BE49-F238E27FC236}">
                <a16:creationId xmlns:a16="http://schemas.microsoft.com/office/drawing/2014/main" id="{9C481CF3-415E-4215-9D40-1ECF7E747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63" y="2222500"/>
            <a:ext cx="1563687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5" name="AutoShape 9">
            <a:extLst>
              <a:ext uri="{FF2B5EF4-FFF2-40B4-BE49-F238E27FC236}">
                <a16:creationId xmlns:a16="http://schemas.microsoft.com/office/drawing/2014/main" id="{99C0A058-AD8C-4BB4-B15A-70A3C1C13B7D}"/>
              </a:ext>
            </a:extLst>
          </p:cNvPr>
          <p:cNvSpPr>
            <a:spLocks/>
          </p:cNvSpPr>
          <p:nvPr/>
        </p:nvSpPr>
        <p:spPr bwMode="auto">
          <a:xfrm>
            <a:off x="7527925" y="3043238"/>
            <a:ext cx="1670050" cy="223837"/>
          </a:xfrm>
          <a:prstGeom prst="rightArrow">
            <a:avLst>
              <a:gd name="adj1" fmla="val 32000"/>
              <a:gd name="adj2" fmla="val 363102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0186" name="Picture 10">
            <a:extLst>
              <a:ext uri="{FF2B5EF4-FFF2-40B4-BE49-F238E27FC236}">
                <a16:creationId xmlns:a16="http://schemas.microsoft.com/office/drawing/2014/main" id="{00BDA3F3-1BD7-4449-8248-574D4100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4851400"/>
            <a:ext cx="4000500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7" name="Picture 11">
            <a:extLst>
              <a:ext uri="{FF2B5EF4-FFF2-40B4-BE49-F238E27FC236}">
                <a16:creationId xmlns:a16="http://schemas.microsoft.com/office/drawing/2014/main" id="{C78157D3-FE98-469F-AE63-47946D0C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938" y="4743450"/>
            <a:ext cx="1562100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8" name="AutoShape 12">
            <a:extLst>
              <a:ext uri="{FF2B5EF4-FFF2-40B4-BE49-F238E27FC236}">
                <a16:creationId xmlns:a16="http://schemas.microsoft.com/office/drawing/2014/main" id="{EB6647C2-7570-458D-AD14-E29C194E0438}"/>
              </a:ext>
            </a:extLst>
          </p:cNvPr>
          <p:cNvSpPr>
            <a:spLocks/>
          </p:cNvSpPr>
          <p:nvPr/>
        </p:nvSpPr>
        <p:spPr bwMode="auto">
          <a:xfrm>
            <a:off x="7505700" y="5564188"/>
            <a:ext cx="1670050" cy="223837"/>
          </a:xfrm>
          <a:prstGeom prst="rightArrow">
            <a:avLst>
              <a:gd name="adj1" fmla="val 32000"/>
              <a:gd name="adj2" fmla="val 363102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0189" name="Rectangle 13">
            <a:extLst>
              <a:ext uri="{FF2B5EF4-FFF2-40B4-BE49-F238E27FC236}">
                <a16:creationId xmlns:a16="http://schemas.microsoft.com/office/drawing/2014/main" id="{A0DD93DA-D642-4594-AD07-E720DF29148D}"/>
              </a:ext>
            </a:extLst>
          </p:cNvPr>
          <p:cNvSpPr>
            <a:spLocks/>
          </p:cNvSpPr>
          <p:nvPr/>
        </p:nvSpPr>
        <p:spPr bwMode="auto">
          <a:xfrm>
            <a:off x="6065838" y="4940300"/>
            <a:ext cx="609600" cy="1444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0190" name="Picture 14">
            <a:extLst>
              <a:ext uri="{FF2B5EF4-FFF2-40B4-BE49-F238E27FC236}">
                <a16:creationId xmlns:a16="http://schemas.microsoft.com/office/drawing/2014/main" id="{6DB2DD45-5A0A-422B-8AD3-937AB8F0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4919663"/>
            <a:ext cx="477837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91" name="Picture 15">
            <a:extLst>
              <a:ext uri="{FF2B5EF4-FFF2-40B4-BE49-F238E27FC236}">
                <a16:creationId xmlns:a16="http://schemas.microsoft.com/office/drawing/2014/main" id="{DE156AF4-C368-430E-A9AC-7A22F59C4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5238750"/>
            <a:ext cx="477837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92" name="Picture 16">
            <a:extLst>
              <a:ext uri="{FF2B5EF4-FFF2-40B4-BE49-F238E27FC236}">
                <a16:creationId xmlns:a16="http://schemas.microsoft.com/office/drawing/2014/main" id="{11B6C0C1-B791-42EF-B000-C0EB41DBB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6110288"/>
            <a:ext cx="4778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93" name="Picture 17">
            <a:extLst>
              <a:ext uri="{FF2B5EF4-FFF2-40B4-BE49-F238E27FC236}">
                <a16:creationId xmlns:a16="http://schemas.microsoft.com/office/drawing/2014/main" id="{024A58B6-1692-4B3F-861E-0E4A0A0D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5676900"/>
            <a:ext cx="33337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94" name="AutoShape 18">
            <a:extLst>
              <a:ext uri="{FF2B5EF4-FFF2-40B4-BE49-F238E27FC236}">
                <a16:creationId xmlns:a16="http://schemas.microsoft.com/office/drawing/2014/main" id="{2E316480-80BF-4F70-88BE-2171180B75E8}"/>
              </a:ext>
            </a:extLst>
          </p:cNvPr>
          <p:cNvSpPr>
            <a:spLocks/>
          </p:cNvSpPr>
          <p:nvPr/>
        </p:nvSpPr>
        <p:spPr bwMode="auto">
          <a:xfrm>
            <a:off x="1204913" y="2247900"/>
            <a:ext cx="10996612" cy="171132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0195" name="AutoShape 19">
            <a:extLst>
              <a:ext uri="{FF2B5EF4-FFF2-40B4-BE49-F238E27FC236}">
                <a16:creationId xmlns:a16="http://schemas.microsoft.com/office/drawing/2014/main" id="{A1D19719-CFD2-4482-BB35-4FCCD97106DC}"/>
              </a:ext>
            </a:extLst>
          </p:cNvPr>
          <p:cNvSpPr>
            <a:spLocks/>
          </p:cNvSpPr>
          <p:nvPr/>
        </p:nvSpPr>
        <p:spPr bwMode="auto">
          <a:xfrm>
            <a:off x="1322388" y="4557713"/>
            <a:ext cx="10996612" cy="2084387"/>
          </a:xfrm>
          <a:prstGeom prst="roundRect">
            <a:avLst>
              <a:gd name="adj" fmla="val 4420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0196" name="Text Box 20">
            <a:extLst>
              <a:ext uri="{FF2B5EF4-FFF2-40B4-BE49-F238E27FC236}">
                <a16:creationId xmlns:a16="http://schemas.microsoft.com/office/drawing/2014/main" id="{568F7673-5EF2-4139-BE38-C6494C9B3C5A}"/>
              </a:ext>
            </a:extLst>
          </p:cNvPr>
          <p:cNvSpPr txBox="1">
            <a:spLocks/>
          </p:cNvSpPr>
          <p:nvPr/>
        </p:nvSpPr>
        <p:spPr bwMode="auto">
          <a:xfrm>
            <a:off x="366713" y="2874963"/>
            <a:ext cx="1311275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Model 1</a:t>
            </a:r>
          </a:p>
        </p:txBody>
      </p:sp>
      <p:sp>
        <p:nvSpPr>
          <p:cNvPr id="50197" name="Text Box 21">
            <a:extLst>
              <a:ext uri="{FF2B5EF4-FFF2-40B4-BE49-F238E27FC236}">
                <a16:creationId xmlns:a16="http://schemas.microsoft.com/office/drawing/2014/main" id="{819E4C15-6575-48AB-BB00-488CE5D5C119}"/>
              </a:ext>
            </a:extLst>
          </p:cNvPr>
          <p:cNvSpPr txBox="1">
            <a:spLocks/>
          </p:cNvSpPr>
          <p:nvPr/>
        </p:nvSpPr>
        <p:spPr bwMode="auto">
          <a:xfrm>
            <a:off x="366713" y="5381625"/>
            <a:ext cx="131127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Model 2</a:t>
            </a:r>
          </a:p>
        </p:txBody>
      </p:sp>
      <p:sp>
        <p:nvSpPr>
          <p:cNvPr id="50198" name="Text Box 22">
            <a:extLst>
              <a:ext uri="{FF2B5EF4-FFF2-40B4-BE49-F238E27FC236}">
                <a16:creationId xmlns:a16="http://schemas.microsoft.com/office/drawing/2014/main" id="{70F1C905-2608-4D5F-9537-4105E3C1AE4E}"/>
              </a:ext>
            </a:extLst>
          </p:cNvPr>
          <p:cNvSpPr txBox="1">
            <a:spLocks/>
          </p:cNvSpPr>
          <p:nvPr/>
        </p:nvSpPr>
        <p:spPr bwMode="auto">
          <a:xfrm>
            <a:off x="41275" y="3376613"/>
            <a:ext cx="2263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/>
              <a:t>use all p predictors</a:t>
            </a:r>
          </a:p>
        </p:txBody>
      </p:sp>
      <p:sp>
        <p:nvSpPr>
          <p:cNvPr id="50199" name="Text Box 23">
            <a:extLst>
              <a:ext uri="{FF2B5EF4-FFF2-40B4-BE49-F238E27FC236}">
                <a16:creationId xmlns:a16="http://schemas.microsoft.com/office/drawing/2014/main" id="{5E2C7F88-CEDE-45F7-B0A8-DBE816E8F5BA}"/>
              </a:ext>
            </a:extLst>
          </p:cNvPr>
          <p:cNvSpPr txBox="1">
            <a:spLocks/>
          </p:cNvSpPr>
          <p:nvPr/>
        </p:nvSpPr>
        <p:spPr bwMode="auto">
          <a:xfrm>
            <a:off x="93663" y="5865813"/>
            <a:ext cx="2484437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/>
              <a:t>use only q predictors</a:t>
            </a:r>
          </a:p>
          <a:p>
            <a:r>
              <a:rPr lang="en-US" altLang="en-US" sz="2000" b="0" i="1"/>
              <a:t>q&lt;p</a:t>
            </a:r>
          </a:p>
        </p:txBody>
      </p:sp>
      <p:sp>
        <p:nvSpPr>
          <p:cNvPr id="50200" name="Text Box 24">
            <a:extLst>
              <a:ext uri="{FF2B5EF4-FFF2-40B4-BE49-F238E27FC236}">
                <a16:creationId xmlns:a16="http://schemas.microsoft.com/office/drawing/2014/main" id="{C3E1ECFC-2950-48A7-BDD7-803A6EA6F75B}"/>
              </a:ext>
            </a:extLst>
          </p:cNvPr>
          <p:cNvSpPr txBox="1">
            <a:spLocks/>
          </p:cNvSpPr>
          <p:nvPr/>
        </p:nvSpPr>
        <p:spPr bwMode="auto">
          <a:xfrm>
            <a:off x="2773363" y="7883525"/>
            <a:ext cx="719455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How should we assess which model is better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18CF2-9257-4F3E-B0BA-C9C9E701E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>
            <a:extLst>
              <a:ext uri="{FF2B5EF4-FFF2-40B4-BE49-F238E27FC236}">
                <a16:creationId xmlns:a16="http://schemas.microsoft.com/office/drawing/2014/main" id="{7BA1BFA3-7822-44D5-AA49-114360D273DF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1206" name="AutoShape 6">
            <a:extLst>
              <a:ext uri="{FF2B5EF4-FFF2-40B4-BE49-F238E27FC236}">
                <a16:creationId xmlns:a16="http://schemas.microsoft.com/office/drawing/2014/main" id="{A3B1D1D2-A68E-4014-8F65-F65F392E3CB0}"/>
              </a:ext>
            </a:extLst>
          </p:cNvPr>
          <p:cNvSpPr>
            <a:spLocks/>
          </p:cNvSpPr>
          <p:nvPr/>
        </p:nvSpPr>
        <p:spPr bwMode="auto">
          <a:xfrm>
            <a:off x="1333500" y="4483100"/>
            <a:ext cx="11352213" cy="623888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07" name="AutoShape 7">
            <a:extLst>
              <a:ext uri="{FF2B5EF4-FFF2-40B4-BE49-F238E27FC236}">
                <a16:creationId xmlns:a16="http://schemas.microsoft.com/office/drawing/2014/main" id="{57E8D667-C001-4B17-8555-D5BDE37AA9BB}"/>
              </a:ext>
            </a:extLst>
          </p:cNvPr>
          <p:cNvSpPr>
            <a:spLocks/>
          </p:cNvSpPr>
          <p:nvPr/>
        </p:nvSpPr>
        <p:spPr bwMode="auto">
          <a:xfrm>
            <a:off x="1233488" y="2981325"/>
            <a:ext cx="11352212" cy="9969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08" name="AutoShape 8">
            <a:extLst>
              <a:ext uri="{FF2B5EF4-FFF2-40B4-BE49-F238E27FC236}">
                <a16:creationId xmlns:a16="http://schemas.microsoft.com/office/drawing/2014/main" id="{A8024681-2FBA-4571-A262-5BB8FA400E81}"/>
              </a:ext>
            </a:extLst>
          </p:cNvPr>
          <p:cNvSpPr>
            <a:spLocks/>
          </p:cNvSpPr>
          <p:nvPr/>
        </p:nvSpPr>
        <p:spPr bwMode="auto">
          <a:xfrm>
            <a:off x="1241425" y="1481138"/>
            <a:ext cx="11169650" cy="103505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09" name="Text Box 9">
            <a:extLst>
              <a:ext uri="{FF2B5EF4-FFF2-40B4-BE49-F238E27FC236}">
                <a16:creationId xmlns:a16="http://schemas.microsoft.com/office/drawing/2014/main" id="{9057B0E2-C00A-4785-BD9E-B9DB24484219}"/>
              </a:ext>
            </a:extLst>
          </p:cNvPr>
          <p:cNvSpPr txBox="1">
            <a:spLocks/>
          </p:cNvSpPr>
          <p:nvPr/>
        </p:nvSpPr>
        <p:spPr bwMode="auto">
          <a:xfrm>
            <a:off x="1692275" y="1571625"/>
            <a:ext cx="1058068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Variable selection, or more generally, model selection, is an important tool </a:t>
            </a:r>
          </a:p>
          <a:p>
            <a:pPr algn="l"/>
            <a:r>
              <a:rPr lang="en-US" altLang="en-US" sz="2500" b="0" i="1"/>
              <a:t>in minimizing prediction error. </a:t>
            </a: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2C7A388A-E951-49BB-A77F-7DDADCA74360}"/>
              </a:ext>
            </a:extLst>
          </p:cNvPr>
          <p:cNvSpPr>
            <a:spLocks/>
          </p:cNvSpPr>
          <p:nvPr/>
        </p:nvSpPr>
        <p:spPr bwMode="auto">
          <a:xfrm rot="5400000">
            <a:off x="683419" y="1813719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A595F161-08B0-4BE6-BAEE-0D1D10D4A148}"/>
              </a:ext>
            </a:extLst>
          </p:cNvPr>
          <p:cNvSpPr txBox="1">
            <a:spLocks/>
          </p:cNvSpPr>
          <p:nvPr/>
        </p:nvSpPr>
        <p:spPr bwMode="auto">
          <a:xfrm>
            <a:off x="1758950" y="2994025"/>
            <a:ext cx="10440988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There are substantial research development regarding methods of model </a:t>
            </a:r>
          </a:p>
          <a:p>
            <a:pPr algn="l"/>
            <a:r>
              <a:rPr lang="en-US" altLang="en-US" sz="2500" b="0" i="1"/>
              <a:t>selection. </a:t>
            </a:r>
          </a:p>
        </p:txBody>
      </p:sp>
      <p:sp>
        <p:nvSpPr>
          <p:cNvPr id="51212" name="AutoShape 12">
            <a:extLst>
              <a:ext uri="{FF2B5EF4-FFF2-40B4-BE49-F238E27FC236}">
                <a16:creationId xmlns:a16="http://schemas.microsoft.com/office/drawing/2014/main" id="{BCA82682-E583-4368-BB4E-DE6D8018EC0C}"/>
              </a:ext>
            </a:extLst>
          </p:cNvPr>
          <p:cNvSpPr>
            <a:spLocks/>
          </p:cNvSpPr>
          <p:nvPr/>
        </p:nvSpPr>
        <p:spPr bwMode="auto">
          <a:xfrm rot="5400000">
            <a:off x="687388" y="322262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3" name="Text Box 13">
            <a:extLst>
              <a:ext uri="{FF2B5EF4-FFF2-40B4-BE49-F238E27FC236}">
                <a16:creationId xmlns:a16="http://schemas.microsoft.com/office/drawing/2014/main" id="{B4F6A655-D97E-4E6D-AD3C-624A02D25491}"/>
              </a:ext>
            </a:extLst>
          </p:cNvPr>
          <p:cNvSpPr txBox="1">
            <a:spLocks/>
          </p:cNvSpPr>
          <p:nvPr/>
        </p:nvSpPr>
        <p:spPr bwMode="auto">
          <a:xfrm>
            <a:off x="1808163" y="4557713"/>
            <a:ext cx="8712200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aim is to minimize generalization error or expected error. </a:t>
            </a:r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989E0568-1396-47DB-94F7-8C37DC3B5A1F}"/>
              </a:ext>
            </a:extLst>
          </p:cNvPr>
          <p:cNvSpPr>
            <a:spLocks/>
          </p:cNvSpPr>
          <p:nvPr/>
        </p:nvSpPr>
        <p:spPr bwMode="auto">
          <a:xfrm rot="5400000">
            <a:off x="774700" y="4652963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5" name="AutoShape 15">
            <a:extLst>
              <a:ext uri="{FF2B5EF4-FFF2-40B4-BE49-F238E27FC236}">
                <a16:creationId xmlns:a16="http://schemas.microsoft.com/office/drawing/2014/main" id="{E4974BF5-49F7-4591-9477-00570D03745B}"/>
              </a:ext>
            </a:extLst>
          </p:cNvPr>
          <p:cNvSpPr>
            <a:spLocks/>
          </p:cNvSpPr>
          <p:nvPr/>
        </p:nvSpPr>
        <p:spPr bwMode="auto">
          <a:xfrm>
            <a:off x="1323975" y="5594350"/>
            <a:ext cx="11350625" cy="130333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9E2AAFAC-4E75-4C87-8AEF-E421E1335D8E}"/>
              </a:ext>
            </a:extLst>
          </p:cNvPr>
          <p:cNvSpPr txBox="1">
            <a:spLocks/>
          </p:cNvSpPr>
          <p:nvPr/>
        </p:nvSpPr>
        <p:spPr bwMode="auto">
          <a:xfrm>
            <a:off x="1838325" y="5594350"/>
            <a:ext cx="10288588" cy="141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naive approach is to exhaust all models. However, with the curse of </a:t>
            </a:r>
          </a:p>
          <a:p>
            <a:pPr algn="l"/>
            <a:r>
              <a:rPr lang="en-US" altLang="en-US" sz="2500" b="0" i="1"/>
              <a:t>dimensionality, this is quickly prohibitive when the number of variables </a:t>
            </a:r>
          </a:p>
          <a:p>
            <a:pPr algn="l"/>
            <a:r>
              <a:rPr lang="en-US" altLang="en-US" sz="2500" b="0" i="1"/>
              <a:t>increase. </a:t>
            </a:r>
            <a:endParaRPr lang="en-US" altLang="en-US" sz="1200" b="0" i="1"/>
          </a:p>
        </p:txBody>
      </p:sp>
      <p:sp>
        <p:nvSpPr>
          <p:cNvPr id="51217" name="AutoShape 17">
            <a:extLst>
              <a:ext uri="{FF2B5EF4-FFF2-40B4-BE49-F238E27FC236}">
                <a16:creationId xmlns:a16="http://schemas.microsoft.com/office/drawing/2014/main" id="{5DA17F55-38FD-4C44-B47C-32EF3080A28F}"/>
              </a:ext>
            </a:extLst>
          </p:cNvPr>
          <p:cNvSpPr>
            <a:spLocks/>
          </p:cNvSpPr>
          <p:nvPr/>
        </p:nvSpPr>
        <p:spPr bwMode="auto">
          <a:xfrm rot="5400000">
            <a:off x="777081" y="6045994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8" name="AutoShape 18">
            <a:extLst>
              <a:ext uri="{FF2B5EF4-FFF2-40B4-BE49-F238E27FC236}">
                <a16:creationId xmlns:a16="http://schemas.microsoft.com/office/drawing/2014/main" id="{34BF7D39-E160-4E8E-BEA6-0B7F81168D66}"/>
              </a:ext>
            </a:extLst>
          </p:cNvPr>
          <p:cNvSpPr>
            <a:spLocks/>
          </p:cNvSpPr>
          <p:nvPr/>
        </p:nvSpPr>
        <p:spPr bwMode="auto">
          <a:xfrm>
            <a:off x="1344613" y="7531100"/>
            <a:ext cx="11168062" cy="103505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19" name="Text Box 19">
            <a:extLst>
              <a:ext uri="{FF2B5EF4-FFF2-40B4-BE49-F238E27FC236}">
                <a16:creationId xmlns:a16="http://schemas.microsoft.com/office/drawing/2014/main" id="{C6315B97-D321-403E-9D72-0F399D636B44}"/>
              </a:ext>
            </a:extLst>
          </p:cNvPr>
          <p:cNvSpPr txBox="1">
            <a:spLocks/>
          </p:cNvSpPr>
          <p:nvPr/>
        </p:nvSpPr>
        <p:spPr bwMode="auto">
          <a:xfrm>
            <a:off x="1793874" y="7612609"/>
            <a:ext cx="10042525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More sophisticated methods such as cross validation or </a:t>
            </a:r>
          </a:p>
          <a:p>
            <a:pPr algn="l"/>
            <a:r>
              <a:rPr lang="en-US" altLang="en-US" sz="2500" b="0" i="1" dirty="0"/>
              <a:t>regularization methods, such as LASSO (</a:t>
            </a:r>
            <a:r>
              <a:rPr lang="en-US" altLang="en-US" sz="2500" b="0" i="1" dirty="0" err="1"/>
              <a:t>Tibshirani</a:t>
            </a:r>
            <a:r>
              <a:rPr lang="en-US" altLang="en-US" sz="2500" b="0" i="1" dirty="0"/>
              <a:t> 1996). </a:t>
            </a:r>
          </a:p>
        </p:txBody>
      </p:sp>
      <p:sp>
        <p:nvSpPr>
          <p:cNvPr id="51220" name="AutoShape 20">
            <a:extLst>
              <a:ext uri="{FF2B5EF4-FFF2-40B4-BE49-F238E27FC236}">
                <a16:creationId xmlns:a16="http://schemas.microsoft.com/office/drawing/2014/main" id="{FF314EF3-3293-4B5F-A205-EE82B5AA4AD9}"/>
              </a:ext>
            </a:extLst>
          </p:cNvPr>
          <p:cNvSpPr>
            <a:spLocks/>
          </p:cNvSpPr>
          <p:nvPr/>
        </p:nvSpPr>
        <p:spPr bwMode="auto">
          <a:xfrm rot="5400000">
            <a:off x="785813" y="786447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21" name="Text Box 21">
            <a:extLst>
              <a:ext uri="{FF2B5EF4-FFF2-40B4-BE49-F238E27FC236}">
                <a16:creationId xmlns:a16="http://schemas.microsoft.com/office/drawing/2014/main" id="{00C08D06-2820-4B0B-A48A-39A56EE2E6B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C714B4C-1A13-45FE-A453-03B2D8DE008B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068C6-C63C-4A5A-B22F-A8415F0E1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>
            <a:extLst>
              <a:ext uri="{FF2B5EF4-FFF2-40B4-BE49-F238E27FC236}">
                <a16:creationId xmlns:a16="http://schemas.microsoft.com/office/drawing/2014/main" id="{6272A3D8-74C7-47DE-9732-8E382C2E627D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2230" name="AutoShape 6">
            <a:extLst>
              <a:ext uri="{FF2B5EF4-FFF2-40B4-BE49-F238E27FC236}">
                <a16:creationId xmlns:a16="http://schemas.microsoft.com/office/drawing/2014/main" id="{58908870-C485-4CE2-8B8D-62286BA39596}"/>
              </a:ext>
            </a:extLst>
          </p:cNvPr>
          <p:cNvSpPr>
            <a:spLocks/>
          </p:cNvSpPr>
          <p:nvPr/>
        </p:nvSpPr>
        <p:spPr bwMode="auto">
          <a:xfrm>
            <a:off x="1333500" y="4389438"/>
            <a:ext cx="11352213" cy="854075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1" name="AutoShape 7">
            <a:extLst>
              <a:ext uri="{FF2B5EF4-FFF2-40B4-BE49-F238E27FC236}">
                <a16:creationId xmlns:a16="http://schemas.microsoft.com/office/drawing/2014/main" id="{6FF5C15C-32A0-412A-9F52-E8131F4706ED}"/>
              </a:ext>
            </a:extLst>
          </p:cNvPr>
          <p:cNvSpPr>
            <a:spLocks/>
          </p:cNvSpPr>
          <p:nvPr/>
        </p:nvSpPr>
        <p:spPr bwMode="auto">
          <a:xfrm>
            <a:off x="1241425" y="1906588"/>
            <a:ext cx="11169650" cy="103346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13114B57-9828-44D3-956A-3433CA093A2B}"/>
              </a:ext>
            </a:extLst>
          </p:cNvPr>
          <p:cNvSpPr txBox="1">
            <a:spLocks/>
          </p:cNvSpPr>
          <p:nvPr/>
        </p:nvSpPr>
        <p:spPr bwMode="auto">
          <a:xfrm>
            <a:off x="1692275" y="1995488"/>
            <a:ext cx="10488613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More inputs do not imply better prediction, particularly if the inputs in the </a:t>
            </a:r>
          </a:p>
          <a:p>
            <a:pPr algn="l"/>
            <a:r>
              <a:rPr lang="en-US" altLang="en-US" sz="2500" b="0" i="1"/>
              <a:t>model are irrelevant with the response. </a:t>
            </a:r>
          </a:p>
        </p:txBody>
      </p:sp>
      <p:sp>
        <p:nvSpPr>
          <p:cNvPr id="52233" name="AutoShape 9">
            <a:extLst>
              <a:ext uri="{FF2B5EF4-FFF2-40B4-BE49-F238E27FC236}">
                <a16:creationId xmlns:a16="http://schemas.microsoft.com/office/drawing/2014/main" id="{418FBDE7-3E85-4C88-9DDA-84BCD3C93617}"/>
              </a:ext>
            </a:extLst>
          </p:cNvPr>
          <p:cNvSpPr>
            <a:spLocks/>
          </p:cNvSpPr>
          <p:nvPr/>
        </p:nvSpPr>
        <p:spPr bwMode="auto">
          <a:xfrm rot="5400000">
            <a:off x="684213" y="2238375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B4A64A78-DBA2-4314-A4A6-757F685631C9}"/>
              </a:ext>
            </a:extLst>
          </p:cNvPr>
          <p:cNvSpPr txBox="1">
            <a:spLocks/>
          </p:cNvSpPr>
          <p:nvPr/>
        </p:nvSpPr>
        <p:spPr bwMode="auto">
          <a:xfrm>
            <a:off x="1808163" y="4367213"/>
            <a:ext cx="9793287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Moreover, more inputs also imply more danger of overfit, resulting in </a:t>
            </a:r>
          </a:p>
          <a:p>
            <a:pPr algn="l"/>
            <a:r>
              <a:rPr lang="en-US" altLang="en-US" sz="2500" b="0" i="1"/>
              <a:t>small training error but large test error. </a:t>
            </a:r>
          </a:p>
        </p:txBody>
      </p:sp>
      <p:sp>
        <p:nvSpPr>
          <p:cNvPr id="52235" name="AutoShape 11">
            <a:extLst>
              <a:ext uri="{FF2B5EF4-FFF2-40B4-BE49-F238E27FC236}">
                <a16:creationId xmlns:a16="http://schemas.microsoft.com/office/drawing/2014/main" id="{0001C313-5735-421E-B9DE-CE1AD5D67A50}"/>
              </a:ext>
            </a:extLst>
          </p:cNvPr>
          <p:cNvSpPr>
            <a:spLocks/>
          </p:cNvSpPr>
          <p:nvPr/>
        </p:nvSpPr>
        <p:spPr bwMode="auto">
          <a:xfrm rot="5400000">
            <a:off x="684213" y="4616450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6" name="AutoShape 12">
            <a:extLst>
              <a:ext uri="{FF2B5EF4-FFF2-40B4-BE49-F238E27FC236}">
                <a16:creationId xmlns:a16="http://schemas.microsoft.com/office/drawing/2014/main" id="{E46E0962-8D4A-4B06-A171-936B4C5E9896}"/>
              </a:ext>
            </a:extLst>
          </p:cNvPr>
          <p:cNvSpPr>
            <a:spLocks/>
          </p:cNvSpPr>
          <p:nvPr/>
        </p:nvSpPr>
        <p:spPr bwMode="auto">
          <a:xfrm>
            <a:off x="1273175" y="7302500"/>
            <a:ext cx="11352213" cy="64928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314A2D9D-C006-4C98-8AB8-6E28344B4287}"/>
              </a:ext>
            </a:extLst>
          </p:cNvPr>
          <p:cNvSpPr txBox="1">
            <a:spLocks/>
          </p:cNvSpPr>
          <p:nvPr/>
        </p:nvSpPr>
        <p:spPr bwMode="auto">
          <a:xfrm>
            <a:off x="1789113" y="7389813"/>
            <a:ext cx="74882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Here we introduce more basic and simple methods. </a:t>
            </a:r>
          </a:p>
        </p:txBody>
      </p:sp>
      <p:sp>
        <p:nvSpPr>
          <p:cNvPr id="52238" name="AutoShape 14">
            <a:extLst>
              <a:ext uri="{FF2B5EF4-FFF2-40B4-BE49-F238E27FC236}">
                <a16:creationId xmlns:a16="http://schemas.microsoft.com/office/drawing/2014/main" id="{C1C0D158-A097-42CD-88B6-DCC2CD761B51}"/>
              </a:ext>
            </a:extLst>
          </p:cNvPr>
          <p:cNvSpPr>
            <a:spLocks/>
          </p:cNvSpPr>
          <p:nvPr/>
        </p:nvSpPr>
        <p:spPr bwMode="auto">
          <a:xfrm rot="5400000">
            <a:off x="684213" y="7426325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E359D0F2-B8D2-451B-BF53-32A14F78C34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CBD3B07-2BAF-490F-8CF9-6406855E212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1568F-291C-41EB-8EC1-10BD2D69E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>
            <a:extLst>
              <a:ext uri="{FF2B5EF4-FFF2-40B4-BE49-F238E27FC236}">
                <a16:creationId xmlns:a16="http://schemas.microsoft.com/office/drawing/2014/main" id="{D11A7700-D8F3-4685-B025-5D1696BB0D39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3254" name="Text Box 6">
            <a:extLst>
              <a:ext uri="{FF2B5EF4-FFF2-40B4-BE49-F238E27FC236}">
                <a16:creationId xmlns:a16="http://schemas.microsoft.com/office/drawing/2014/main" id="{1C647AE3-7528-455C-A798-3D45CB86D5D9}"/>
              </a:ext>
            </a:extLst>
          </p:cNvPr>
          <p:cNvSpPr txBox="1">
            <a:spLocks/>
          </p:cNvSpPr>
          <p:nvPr/>
        </p:nvSpPr>
        <p:spPr bwMode="auto">
          <a:xfrm>
            <a:off x="4819650" y="1387475"/>
            <a:ext cx="33639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a) Adjusted R-squared</a:t>
            </a:r>
          </a:p>
        </p:txBody>
      </p:sp>
      <p:sp>
        <p:nvSpPr>
          <p:cNvPr id="53255" name="AutoShape 7">
            <a:extLst>
              <a:ext uri="{FF2B5EF4-FFF2-40B4-BE49-F238E27FC236}">
                <a16:creationId xmlns:a16="http://schemas.microsoft.com/office/drawing/2014/main" id="{6E1A8A2B-0A17-4AF4-8804-4E348FEF7FD1}"/>
              </a:ext>
            </a:extLst>
          </p:cNvPr>
          <p:cNvSpPr>
            <a:spLocks/>
          </p:cNvSpPr>
          <p:nvPr/>
        </p:nvSpPr>
        <p:spPr bwMode="auto">
          <a:xfrm>
            <a:off x="1346200" y="4168775"/>
            <a:ext cx="11350625" cy="925513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56" name="AutoShape 8">
            <a:extLst>
              <a:ext uri="{FF2B5EF4-FFF2-40B4-BE49-F238E27FC236}">
                <a16:creationId xmlns:a16="http://schemas.microsoft.com/office/drawing/2014/main" id="{8DEB9936-5A77-4A02-A847-80A3291EAF49}"/>
              </a:ext>
            </a:extLst>
          </p:cNvPr>
          <p:cNvSpPr>
            <a:spLocks/>
          </p:cNvSpPr>
          <p:nvPr/>
        </p:nvSpPr>
        <p:spPr bwMode="auto">
          <a:xfrm>
            <a:off x="1144588" y="2206625"/>
            <a:ext cx="11350625" cy="135890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57" name="Text Box 9">
            <a:extLst>
              <a:ext uri="{FF2B5EF4-FFF2-40B4-BE49-F238E27FC236}">
                <a16:creationId xmlns:a16="http://schemas.microsoft.com/office/drawing/2014/main" id="{560E9D46-BAFD-4BBD-9EF9-63BB1FDBFA3C}"/>
              </a:ext>
            </a:extLst>
          </p:cNvPr>
          <p:cNvSpPr txBox="1">
            <a:spLocks/>
          </p:cNvSpPr>
          <p:nvPr/>
        </p:nvSpPr>
        <p:spPr bwMode="auto">
          <a:xfrm>
            <a:off x="1670050" y="2268538"/>
            <a:ext cx="10623550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R-squared is the percentage of the total variation in response due </a:t>
            </a:r>
          </a:p>
          <a:p>
            <a:pPr algn="l"/>
            <a:r>
              <a:rPr lang="en-US" altLang="en-US" sz="2500" b="0" i="1"/>
              <a:t>to the inputs. The R-squared is commonly used as a measurement of how </a:t>
            </a:r>
          </a:p>
          <a:p>
            <a:pPr algn="l"/>
            <a:r>
              <a:rPr lang="en-US" altLang="en-US" sz="2500" b="0" i="1"/>
              <a:t>good the linear fit is. </a:t>
            </a:r>
          </a:p>
        </p:txBody>
      </p:sp>
      <p:sp>
        <p:nvSpPr>
          <p:cNvPr id="53258" name="AutoShape 10">
            <a:extLst>
              <a:ext uri="{FF2B5EF4-FFF2-40B4-BE49-F238E27FC236}">
                <a16:creationId xmlns:a16="http://schemas.microsoft.com/office/drawing/2014/main" id="{81F492C0-DD4C-4516-8E15-79454C724922}"/>
              </a:ext>
            </a:extLst>
          </p:cNvPr>
          <p:cNvSpPr>
            <a:spLocks/>
          </p:cNvSpPr>
          <p:nvPr/>
        </p:nvSpPr>
        <p:spPr bwMode="auto">
          <a:xfrm rot="5400000">
            <a:off x="598488" y="2687637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59" name="Text Box 11">
            <a:extLst>
              <a:ext uri="{FF2B5EF4-FFF2-40B4-BE49-F238E27FC236}">
                <a16:creationId xmlns:a16="http://schemas.microsoft.com/office/drawing/2014/main" id="{6BD0D3EB-D02F-4330-89FB-BF5924667819}"/>
              </a:ext>
            </a:extLst>
          </p:cNvPr>
          <p:cNvSpPr txBox="1">
            <a:spLocks/>
          </p:cNvSpPr>
          <p:nvPr/>
        </p:nvSpPr>
        <p:spPr bwMode="auto">
          <a:xfrm>
            <a:off x="1820863" y="4173538"/>
            <a:ext cx="9909175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However, a model with larger R-squared is not necessarily better than</a:t>
            </a:r>
          </a:p>
          <a:p>
            <a:pPr algn="l"/>
            <a:r>
              <a:rPr lang="en-US" altLang="en-US" sz="2500" b="0" i="1"/>
              <a:t> another model with smaller R-squared! </a:t>
            </a:r>
            <a:endParaRPr lang="en-US" altLang="en-US" sz="1200" b="0" i="1"/>
          </a:p>
        </p:txBody>
      </p:sp>
      <p:sp>
        <p:nvSpPr>
          <p:cNvPr id="53260" name="AutoShape 12">
            <a:extLst>
              <a:ext uri="{FF2B5EF4-FFF2-40B4-BE49-F238E27FC236}">
                <a16:creationId xmlns:a16="http://schemas.microsoft.com/office/drawing/2014/main" id="{C4F4EDBB-882D-47B6-9759-1D167F703735}"/>
              </a:ext>
            </a:extLst>
          </p:cNvPr>
          <p:cNvSpPr>
            <a:spLocks/>
          </p:cNvSpPr>
          <p:nvPr/>
        </p:nvSpPr>
        <p:spPr bwMode="auto">
          <a:xfrm rot="5400000">
            <a:off x="611188" y="4432300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61" name="AutoShape 13">
            <a:extLst>
              <a:ext uri="{FF2B5EF4-FFF2-40B4-BE49-F238E27FC236}">
                <a16:creationId xmlns:a16="http://schemas.microsoft.com/office/drawing/2014/main" id="{702A8D3C-A7CA-4BDA-BE3C-B4BDF77D433C}"/>
              </a:ext>
            </a:extLst>
          </p:cNvPr>
          <p:cNvSpPr>
            <a:spLocks/>
          </p:cNvSpPr>
          <p:nvPr/>
        </p:nvSpPr>
        <p:spPr bwMode="auto">
          <a:xfrm>
            <a:off x="1144588" y="5661025"/>
            <a:ext cx="11350625" cy="1303338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62" name="Text Box 14">
            <a:extLst>
              <a:ext uri="{FF2B5EF4-FFF2-40B4-BE49-F238E27FC236}">
                <a16:creationId xmlns:a16="http://schemas.microsoft.com/office/drawing/2014/main" id="{6C34BFCF-63D2-4230-9635-437CC585C8C4}"/>
              </a:ext>
            </a:extLst>
          </p:cNvPr>
          <p:cNvSpPr txBox="1">
            <a:spLocks/>
          </p:cNvSpPr>
          <p:nvPr/>
        </p:nvSpPr>
        <p:spPr bwMode="auto">
          <a:xfrm>
            <a:off x="1660525" y="5943600"/>
            <a:ext cx="101282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If model A has all the inputs of model B, then model A’s R-squared will </a:t>
            </a:r>
          </a:p>
          <a:p>
            <a:pPr algn="l"/>
            <a:r>
              <a:rPr lang="en-US" altLang="en-US" sz="2500" b="0" i="1"/>
              <a:t>always be greater than or as large as that of model B. </a:t>
            </a:r>
          </a:p>
        </p:txBody>
      </p:sp>
      <p:sp>
        <p:nvSpPr>
          <p:cNvPr id="53263" name="AutoShape 15">
            <a:extLst>
              <a:ext uri="{FF2B5EF4-FFF2-40B4-BE49-F238E27FC236}">
                <a16:creationId xmlns:a16="http://schemas.microsoft.com/office/drawing/2014/main" id="{7EE76577-4AE8-4BED-A725-78500A4726E0}"/>
              </a:ext>
            </a:extLst>
          </p:cNvPr>
          <p:cNvSpPr>
            <a:spLocks/>
          </p:cNvSpPr>
          <p:nvPr/>
        </p:nvSpPr>
        <p:spPr bwMode="auto">
          <a:xfrm rot="5400000">
            <a:off x="598488" y="6113462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64" name="AutoShape 16">
            <a:extLst>
              <a:ext uri="{FF2B5EF4-FFF2-40B4-BE49-F238E27FC236}">
                <a16:creationId xmlns:a16="http://schemas.microsoft.com/office/drawing/2014/main" id="{ACC85B01-9D6B-4BFC-BE38-9B49CF84CA74}"/>
              </a:ext>
            </a:extLst>
          </p:cNvPr>
          <p:cNvSpPr>
            <a:spLocks/>
          </p:cNvSpPr>
          <p:nvPr/>
        </p:nvSpPr>
        <p:spPr bwMode="auto">
          <a:xfrm>
            <a:off x="1241425" y="7531100"/>
            <a:ext cx="11169650" cy="1303338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65" name="Text Box 17">
            <a:extLst>
              <a:ext uri="{FF2B5EF4-FFF2-40B4-BE49-F238E27FC236}">
                <a16:creationId xmlns:a16="http://schemas.microsoft.com/office/drawing/2014/main" id="{4332CC65-B3EB-4C64-B82D-5B65A930CE79}"/>
              </a:ext>
            </a:extLst>
          </p:cNvPr>
          <p:cNvSpPr txBox="1">
            <a:spLocks/>
          </p:cNvSpPr>
          <p:nvPr/>
        </p:nvSpPr>
        <p:spPr bwMode="auto">
          <a:xfrm>
            <a:off x="1692275" y="7543800"/>
            <a:ext cx="10429875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If model A’s additional inputs are entirely uncorrelated with the response, </a:t>
            </a:r>
          </a:p>
          <a:p>
            <a:pPr algn="l"/>
            <a:r>
              <a:rPr lang="en-US" altLang="en-US" sz="2500" b="0" i="1"/>
              <a:t>model A contain more noise than model B. As a result, the prediction </a:t>
            </a:r>
          </a:p>
          <a:p>
            <a:pPr algn="l"/>
            <a:r>
              <a:rPr lang="en-US" altLang="en-US" sz="2500" b="0" i="1"/>
              <a:t>based on model A would inevitably be poorer or no better. </a:t>
            </a:r>
          </a:p>
        </p:txBody>
      </p:sp>
      <p:sp>
        <p:nvSpPr>
          <p:cNvPr id="53266" name="AutoShape 18">
            <a:extLst>
              <a:ext uri="{FF2B5EF4-FFF2-40B4-BE49-F238E27FC236}">
                <a16:creationId xmlns:a16="http://schemas.microsoft.com/office/drawing/2014/main" id="{63C271AB-83A4-438E-BFB3-7B04D0C80D92}"/>
              </a:ext>
            </a:extLst>
          </p:cNvPr>
          <p:cNvSpPr>
            <a:spLocks/>
          </p:cNvSpPr>
          <p:nvPr/>
        </p:nvSpPr>
        <p:spPr bwMode="auto">
          <a:xfrm rot="5400000">
            <a:off x="683419" y="7976394"/>
            <a:ext cx="217488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3267" name="Text Box 19">
            <a:extLst>
              <a:ext uri="{FF2B5EF4-FFF2-40B4-BE49-F238E27FC236}">
                <a16:creationId xmlns:a16="http://schemas.microsoft.com/office/drawing/2014/main" id="{A84CE95F-C947-4011-A6EE-B0774ED24A91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39571AD-73F2-440A-8DE8-32996916B3E6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6DA17-400C-47C7-9E1F-8A6F65A90C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1C361BB3-2CEB-4593-8324-DCC388E5FC15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10D3F0B8-88C5-4506-AF51-C5616339A10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3B0E717F-A2B7-4BEF-A5C8-89EA520C6B56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4F923708-11A9-4108-B4E5-C9F2F2F54B31}"/>
              </a:ext>
            </a:extLst>
          </p:cNvPr>
          <p:cNvSpPr txBox="1">
            <a:spLocks/>
          </p:cNvSpPr>
          <p:nvPr/>
        </p:nvSpPr>
        <p:spPr bwMode="auto">
          <a:xfrm>
            <a:off x="4516438" y="1266825"/>
            <a:ext cx="39703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385AB92-1F21-4240-A444-974273638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387600"/>
            <a:ext cx="13003213" cy="582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CECC4-594C-4EA6-87C0-46E0A48A8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4">
            <a:extLst>
              <a:ext uri="{FF2B5EF4-FFF2-40B4-BE49-F238E27FC236}">
                <a16:creationId xmlns:a16="http://schemas.microsoft.com/office/drawing/2014/main" id="{9F313270-90D4-4ED6-AC24-251A7A634147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4278" name="Text Box 6">
            <a:extLst>
              <a:ext uri="{FF2B5EF4-FFF2-40B4-BE49-F238E27FC236}">
                <a16:creationId xmlns:a16="http://schemas.microsoft.com/office/drawing/2014/main" id="{1C961647-2235-41F4-B43F-77C06503C540}"/>
              </a:ext>
            </a:extLst>
          </p:cNvPr>
          <p:cNvSpPr txBox="1">
            <a:spLocks/>
          </p:cNvSpPr>
          <p:nvPr/>
        </p:nvSpPr>
        <p:spPr bwMode="auto">
          <a:xfrm>
            <a:off x="4819650" y="1387475"/>
            <a:ext cx="33639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a) Adjusted R-squared</a:t>
            </a:r>
          </a:p>
        </p:txBody>
      </p:sp>
      <p:sp>
        <p:nvSpPr>
          <p:cNvPr id="54279" name="Text Box 7">
            <a:extLst>
              <a:ext uri="{FF2B5EF4-FFF2-40B4-BE49-F238E27FC236}">
                <a16:creationId xmlns:a16="http://schemas.microsoft.com/office/drawing/2014/main" id="{5FA443B9-04E5-4E4C-A384-2A3567E9D214}"/>
              </a:ext>
            </a:extLst>
          </p:cNvPr>
          <p:cNvSpPr txBox="1">
            <a:spLocks/>
          </p:cNvSpPr>
          <p:nvPr/>
        </p:nvSpPr>
        <p:spPr bwMode="auto">
          <a:xfrm>
            <a:off x="2181225" y="2462213"/>
            <a:ext cx="575468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Recall that the R-squared is defined as: </a:t>
            </a:r>
          </a:p>
        </p:txBody>
      </p:sp>
      <p:sp>
        <p:nvSpPr>
          <p:cNvPr id="54280" name="AutoShape 8">
            <a:extLst>
              <a:ext uri="{FF2B5EF4-FFF2-40B4-BE49-F238E27FC236}">
                <a16:creationId xmlns:a16="http://schemas.microsoft.com/office/drawing/2014/main" id="{B31D643D-88E0-4C2C-9E80-83EA02F66873}"/>
              </a:ext>
            </a:extLst>
          </p:cNvPr>
          <p:cNvSpPr>
            <a:spLocks/>
          </p:cNvSpPr>
          <p:nvPr/>
        </p:nvSpPr>
        <p:spPr bwMode="auto">
          <a:xfrm rot="5400000">
            <a:off x="598488" y="2687637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4281" name="Picture 9">
            <a:extLst>
              <a:ext uri="{FF2B5EF4-FFF2-40B4-BE49-F238E27FC236}">
                <a16:creationId xmlns:a16="http://schemas.microsoft.com/office/drawing/2014/main" id="{7B5CF4E3-A462-4D55-BB34-DA4B86B4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2301875"/>
            <a:ext cx="3436937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82" name="Picture 10">
            <a:extLst>
              <a:ext uri="{FF2B5EF4-FFF2-40B4-BE49-F238E27FC236}">
                <a16:creationId xmlns:a16="http://schemas.microsoft.com/office/drawing/2014/main" id="{F771BAB1-B3B6-43A4-88C4-D2C6259B4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3235325"/>
            <a:ext cx="1025525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3" name="Text Box 11">
            <a:extLst>
              <a:ext uri="{FF2B5EF4-FFF2-40B4-BE49-F238E27FC236}">
                <a16:creationId xmlns:a16="http://schemas.microsoft.com/office/drawing/2014/main" id="{ABB24B3A-9A02-49EF-8929-7AA0E996B054}"/>
              </a:ext>
            </a:extLst>
          </p:cNvPr>
          <p:cNvSpPr txBox="1">
            <a:spLocks/>
          </p:cNvSpPr>
          <p:nvPr/>
        </p:nvSpPr>
        <p:spPr bwMode="auto">
          <a:xfrm>
            <a:off x="1820863" y="4289425"/>
            <a:ext cx="103124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adjusted R-squared, taking into account of the degrees of freedom, </a:t>
            </a:r>
          </a:p>
          <a:p>
            <a:pPr algn="l"/>
            <a:r>
              <a:rPr lang="en-US" altLang="en-US" sz="2500" b="0" i="1"/>
              <a:t>is defined as </a:t>
            </a:r>
            <a:endParaRPr lang="en-US" altLang="en-US" sz="1200" b="0" i="1"/>
          </a:p>
        </p:txBody>
      </p:sp>
      <p:sp>
        <p:nvSpPr>
          <p:cNvPr id="54284" name="AutoShape 12">
            <a:extLst>
              <a:ext uri="{FF2B5EF4-FFF2-40B4-BE49-F238E27FC236}">
                <a16:creationId xmlns:a16="http://schemas.microsoft.com/office/drawing/2014/main" id="{18DFF4CE-3921-4BEC-8F01-90A65CDFEC5D}"/>
              </a:ext>
            </a:extLst>
          </p:cNvPr>
          <p:cNvSpPr>
            <a:spLocks/>
          </p:cNvSpPr>
          <p:nvPr/>
        </p:nvSpPr>
        <p:spPr bwMode="auto">
          <a:xfrm rot="5400000">
            <a:off x="611982" y="4548981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4285" name="AutoShape 13">
            <a:extLst>
              <a:ext uri="{FF2B5EF4-FFF2-40B4-BE49-F238E27FC236}">
                <a16:creationId xmlns:a16="http://schemas.microsoft.com/office/drawing/2014/main" id="{7B211641-798A-4F13-8268-DEFFFDD701E4}"/>
              </a:ext>
            </a:extLst>
          </p:cNvPr>
          <p:cNvSpPr>
            <a:spLocks/>
          </p:cNvSpPr>
          <p:nvPr/>
        </p:nvSpPr>
        <p:spPr bwMode="auto">
          <a:xfrm>
            <a:off x="1131888" y="2206625"/>
            <a:ext cx="11350625" cy="1720850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4286" name="Picture 14">
            <a:extLst>
              <a:ext uri="{FF2B5EF4-FFF2-40B4-BE49-F238E27FC236}">
                <a16:creationId xmlns:a16="http://schemas.microsoft.com/office/drawing/2014/main" id="{35B4B11B-EF76-43C9-84D9-E1793664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5268913"/>
            <a:ext cx="354330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87" name="Picture 15">
            <a:extLst>
              <a:ext uri="{FF2B5EF4-FFF2-40B4-BE49-F238E27FC236}">
                <a16:creationId xmlns:a16="http://schemas.microsoft.com/office/drawing/2014/main" id="{C096B7F6-AD6E-4A16-A961-36FCB047E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5259388"/>
            <a:ext cx="35433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88" name="Picture 16">
            <a:extLst>
              <a:ext uri="{FF2B5EF4-FFF2-40B4-BE49-F238E27FC236}">
                <a16:creationId xmlns:a16="http://schemas.microsoft.com/office/drawing/2014/main" id="{FD555E11-5F3F-409E-A359-8C2604114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13" y="5245100"/>
            <a:ext cx="39116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9" name="Text Box 17">
            <a:extLst>
              <a:ext uri="{FF2B5EF4-FFF2-40B4-BE49-F238E27FC236}">
                <a16:creationId xmlns:a16="http://schemas.microsoft.com/office/drawing/2014/main" id="{775605DA-5324-4C32-8A44-103F65588687}"/>
              </a:ext>
            </a:extLst>
          </p:cNvPr>
          <p:cNvSpPr txBox="1">
            <a:spLocks/>
          </p:cNvSpPr>
          <p:nvPr/>
        </p:nvSpPr>
        <p:spPr bwMode="auto">
          <a:xfrm>
            <a:off x="1508125" y="6370638"/>
            <a:ext cx="11456988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With more inputs, the R-squared always increase, but the adjusted R-squared</a:t>
            </a:r>
          </a:p>
          <a:p>
            <a:pPr algn="l"/>
            <a:r>
              <a:rPr lang="en-US" altLang="en-US" sz="2500" b="0" i="1"/>
              <a:t>could decrease since more inputs is penalized by the smaller degree of freedom </a:t>
            </a:r>
          </a:p>
          <a:p>
            <a:pPr algn="l"/>
            <a:r>
              <a:rPr lang="en-US" altLang="en-US" sz="2500" b="0" i="1"/>
              <a:t>of the residuals. </a:t>
            </a:r>
          </a:p>
        </p:txBody>
      </p:sp>
      <p:sp>
        <p:nvSpPr>
          <p:cNvPr id="54290" name="AutoShape 18">
            <a:extLst>
              <a:ext uri="{FF2B5EF4-FFF2-40B4-BE49-F238E27FC236}">
                <a16:creationId xmlns:a16="http://schemas.microsoft.com/office/drawing/2014/main" id="{22C4C7AE-C3C2-4793-84AF-4FB938BA5D73}"/>
              </a:ext>
            </a:extLst>
          </p:cNvPr>
          <p:cNvSpPr>
            <a:spLocks/>
          </p:cNvSpPr>
          <p:nvPr/>
        </p:nvSpPr>
        <p:spPr bwMode="auto">
          <a:xfrm>
            <a:off x="1131888" y="4289425"/>
            <a:ext cx="11779250" cy="3505200"/>
          </a:xfrm>
          <a:prstGeom prst="roundRect">
            <a:avLst>
              <a:gd name="adj" fmla="val 26273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4291" name="AutoShape 19">
            <a:extLst>
              <a:ext uri="{FF2B5EF4-FFF2-40B4-BE49-F238E27FC236}">
                <a16:creationId xmlns:a16="http://schemas.microsoft.com/office/drawing/2014/main" id="{57DFF72A-91BF-45EE-85CB-2926600137C3}"/>
              </a:ext>
            </a:extLst>
          </p:cNvPr>
          <p:cNvSpPr>
            <a:spLocks/>
          </p:cNvSpPr>
          <p:nvPr/>
        </p:nvSpPr>
        <p:spPr bwMode="auto">
          <a:xfrm>
            <a:off x="1241425" y="8156575"/>
            <a:ext cx="11169650" cy="1030288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4292" name="Text Box 20">
            <a:extLst>
              <a:ext uri="{FF2B5EF4-FFF2-40B4-BE49-F238E27FC236}">
                <a16:creationId xmlns:a16="http://schemas.microsoft.com/office/drawing/2014/main" id="{526C1F5F-3782-4DE9-B08D-7601333EAF44}"/>
              </a:ext>
            </a:extLst>
          </p:cNvPr>
          <p:cNvSpPr txBox="1">
            <a:spLocks/>
          </p:cNvSpPr>
          <p:nvPr/>
        </p:nvSpPr>
        <p:spPr bwMode="auto">
          <a:xfrm>
            <a:off x="1692275" y="8243888"/>
            <a:ext cx="9947275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adjusted R-squared is preferred over the R-squared in evaluating </a:t>
            </a:r>
          </a:p>
          <a:p>
            <a:pPr algn="l"/>
            <a:r>
              <a:rPr lang="en-US" altLang="en-US" sz="2500" b="0" i="1"/>
              <a:t>models. </a:t>
            </a:r>
          </a:p>
        </p:txBody>
      </p:sp>
      <p:sp>
        <p:nvSpPr>
          <p:cNvPr id="54293" name="AutoShape 21">
            <a:extLst>
              <a:ext uri="{FF2B5EF4-FFF2-40B4-BE49-F238E27FC236}">
                <a16:creationId xmlns:a16="http://schemas.microsoft.com/office/drawing/2014/main" id="{F9C6740A-3249-4CF1-BB54-2F7FEC2DDDB6}"/>
              </a:ext>
            </a:extLst>
          </p:cNvPr>
          <p:cNvSpPr>
            <a:spLocks/>
          </p:cNvSpPr>
          <p:nvPr/>
        </p:nvSpPr>
        <p:spPr bwMode="auto">
          <a:xfrm rot="5400000">
            <a:off x="684213" y="8461375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4294" name="Text Box 22">
            <a:extLst>
              <a:ext uri="{FF2B5EF4-FFF2-40B4-BE49-F238E27FC236}">
                <a16:creationId xmlns:a16="http://schemas.microsoft.com/office/drawing/2014/main" id="{95C62A06-C21C-4C0F-964E-44A556FB56DA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E15ECF8-5898-4008-B2A9-AD2A59D11CF2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D1B3E-95CC-49A1-93E2-3388C45A6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1">
            <a:extLst>
              <a:ext uri="{FF2B5EF4-FFF2-40B4-BE49-F238E27FC236}">
                <a16:creationId xmlns:a16="http://schemas.microsoft.com/office/drawing/2014/main" id="{CB8AEA48-3C18-4C5A-B90F-A4D80C3832D9}"/>
              </a:ext>
            </a:extLst>
          </p:cNvPr>
          <p:cNvSpPr>
            <a:spLocks/>
          </p:cNvSpPr>
          <p:nvPr/>
        </p:nvSpPr>
        <p:spPr bwMode="auto">
          <a:xfrm>
            <a:off x="1271588" y="4876800"/>
            <a:ext cx="11414125" cy="1138238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6325" name="Text Box 5">
            <a:extLst>
              <a:ext uri="{FF2B5EF4-FFF2-40B4-BE49-F238E27FC236}">
                <a16:creationId xmlns:a16="http://schemas.microsoft.com/office/drawing/2014/main" id="{16F2E095-F241-440B-8D7C-9F6A8B21831D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96BBB0DD-BFF9-405A-A1ED-D248B1D8D63A}"/>
              </a:ext>
            </a:extLst>
          </p:cNvPr>
          <p:cNvSpPr txBox="1">
            <a:spLocks/>
          </p:cNvSpPr>
          <p:nvPr/>
        </p:nvSpPr>
        <p:spPr bwMode="auto">
          <a:xfrm>
            <a:off x="6011183" y="1381701"/>
            <a:ext cx="980846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c) AIC</a:t>
            </a:r>
          </a:p>
        </p:txBody>
      </p:sp>
      <p:sp>
        <p:nvSpPr>
          <p:cNvPr id="56328" name="Text Box 8">
            <a:extLst>
              <a:ext uri="{FF2B5EF4-FFF2-40B4-BE49-F238E27FC236}">
                <a16:creationId xmlns:a16="http://schemas.microsoft.com/office/drawing/2014/main" id="{294EB29D-DB73-4BA0-8780-CECB0474E9AE}"/>
              </a:ext>
            </a:extLst>
          </p:cNvPr>
          <p:cNvSpPr txBox="1">
            <a:spLocks/>
          </p:cNvSpPr>
          <p:nvPr/>
        </p:nvSpPr>
        <p:spPr bwMode="auto">
          <a:xfrm>
            <a:off x="1576388" y="2332038"/>
            <a:ext cx="90281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AIC stands for Akaike information criterion, which is defined as </a:t>
            </a:r>
          </a:p>
        </p:txBody>
      </p:sp>
      <p:sp>
        <p:nvSpPr>
          <p:cNvPr id="56329" name="AutoShape 9">
            <a:extLst>
              <a:ext uri="{FF2B5EF4-FFF2-40B4-BE49-F238E27FC236}">
                <a16:creationId xmlns:a16="http://schemas.microsoft.com/office/drawing/2014/main" id="{28F587CF-D52E-4EDC-9B08-F251B4D6BDBE}"/>
              </a:ext>
            </a:extLst>
          </p:cNvPr>
          <p:cNvSpPr>
            <a:spLocks/>
          </p:cNvSpPr>
          <p:nvPr/>
        </p:nvSpPr>
        <p:spPr bwMode="auto">
          <a:xfrm rot="5400000">
            <a:off x="381000" y="3243263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6330" name="Picture 10">
            <a:extLst>
              <a:ext uri="{FF2B5EF4-FFF2-40B4-BE49-F238E27FC236}">
                <a16:creationId xmlns:a16="http://schemas.microsoft.com/office/drawing/2014/main" id="{4172D259-9950-46E0-8F72-7A2CEB68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8" y="2997200"/>
            <a:ext cx="4257675" cy="582613"/>
          </a:xfrm>
          <a:prstGeom prst="rect">
            <a:avLst/>
          </a:prstGeom>
          <a:noFill/>
          <a:ln w="38100" cap="flat" cmpd="sng">
            <a:solidFill>
              <a:srgbClr val="FF0A1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31" name="Picture 11">
            <a:extLst>
              <a:ext uri="{FF2B5EF4-FFF2-40B4-BE49-F238E27FC236}">
                <a16:creationId xmlns:a16="http://schemas.microsoft.com/office/drawing/2014/main" id="{2B189A1F-B4B3-4135-8949-7BF96CC5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3771900"/>
            <a:ext cx="992346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32" name="AutoShape 12">
            <a:extLst>
              <a:ext uri="{FF2B5EF4-FFF2-40B4-BE49-F238E27FC236}">
                <a16:creationId xmlns:a16="http://schemas.microsoft.com/office/drawing/2014/main" id="{218C921C-EFE2-4846-B460-62B14D5D7EAB}"/>
              </a:ext>
            </a:extLst>
          </p:cNvPr>
          <p:cNvSpPr>
            <a:spLocks/>
          </p:cNvSpPr>
          <p:nvPr/>
        </p:nvSpPr>
        <p:spPr bwMode="auto">
          <a:xfrm>
            <a:off x="1117600" y="2238375"/>
            <a:ext cx="11441113" cy="2243138"/>
          </a:xfrm>
          <a:prstGeom prst="roundRect">
            <a:avLst>
              <a:gd name="adj" fmla="val 41028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6333" name="Text Box 13">
            <a:extLst>
              <a:ext uri="{FF2B5EF4-FFF2-40B4-BE49-F238E27FC236}">
                <a16:creationId xmlns:a16="http://schemas.microsoft.com/office/drawing/2014/main" id="{1F9069E3-AC98-4F4E-A3F9-F6E4A1C99A3B}"/>
              </a:ext>
            </a:extLst>
          </p:cNvPr>
          <p:cNvSpPr txBox="1">
            <a:spLocks/>
          </p:cNvSpPr>
          <p:nvPr/>
        </p:nvSpPr>
        <p:spPr bwMode="auto">
          <a:xfrm>
            <a:off x="1458913" y="5053013"/>
            <a:ext cx="1095216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AIC aims at maximizing the predictive likelihood. The model with the smallest</a:t>
            </a:r>
          </a:p>
          <a:p>
            <a:pPr algn="l"/>
            <a:r>
              <a:rPr lang="en-US" altLang="en-US" sz="2500" b="0" i="1"/>
              <a:t> AIC is preferred.</a:t>
            </a:r>
          </a:p>
        </p:txBody>
      </p:sp>
      <p:sp>
        <p:nvSpPr>
          <p:cNvPr id="56334" name="AutoShape 14">
            <a:extLst>
              <a:ext uri="{FF2B5EF4-FFF2-40B4-BE49-F238E27FC236}">
                <a16:creationId xmlns:a16="http://schemas.microsoft.com/office/drawing/2014/main" id="{3861D683-6200-4DBC-A07C-D47E22E41DEF}"/>
              </a:ext>
            </a:extLst>
          </p:cNvPr>
          <p:cNvSpPr>
            <a:spLocks/>
          </p:cNvSpPr>
          <p:nvPr/>
        </p:nvSpPr>
        <p:spPr bwMode="auto">
          <a:xfrm rot="5400000">
            <a:off x="407988" y="5281612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6335" name="Picture 15">
            <a:extLst>
              <a:ext uri="{FF2B5EF4-FFF2-40B4-BE49-F238E27FC236}">
                <a16:creationId xmlns:a16="http://schemas.microsoft.com/office/drawing/2014/main" id="{A02037BC-481C-4300-9BCC-DA1CA17A5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6734175"/>
            <a:ext cx="10907713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36" name="AutoShape 16">
            <a:extLst>
              <a:ext uri="{FF2B5EF4-FFF2-40B4-BE49-F238E27FC236}">
                <a16:creationId xmlns:a16="http://schemas.microsoft.com/office/drawing/2014/main" id="{816A5638-D250-41D1-89CF-6A2B2E80FB52}"/>
              </a:ext>
            </a:extLst>
          </p:cNvPr>
          <p:cNvSpPr>
            <a:spLocks/>
          </p:cNvSpPr>
          <p:nvPr/>
        </p:nvSpPr>
        <p:spPr bwMode="auto">
          <a:xfrm>
            <a:off x="1109663" y="6621463"/>
            <a:ext cx="11441112" cy="2403475"/>
          </a:xfrm>
          <a:prstGeom prst="roundRect">
            <a:avLst>
              <a:gd name="adj" fmla="val 3831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6337" name="AutoShape 17">
            <a:extLst>
              <a:ext uri="{FF2B5EF4-FFF2-40B4-BE49-F238E27FC236}">
                <a16:creationId xmlns:a16="http://schemas.microsoft.com/office/drawing/2014/main" id="{C1E3B950-2BFE-48D1-8A28-3044A92F3E02}"/>
              </a:ext>
            </a:extLst>
          </p:cNvPr>
          <p:cNvSpPr>
            <a:spLocks/>
          </p:cNvSpPr>
          <p:nvPr/>
        </p:nvSpPr>
        <p:spPr bwMode="auto">
          <a:xfrm rot="5400000">
            <a:off x="408782" y="762396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6338" name="Text Box 18">
            <a:extLst>
              <a:ext uri="{FF2B5EF4-FFF2-40B4-BE49-F238E27FC236}">
                <a16:creationId xmlns:a16="http://schemas.microsoft.com/office/drawing/2014/main" id="{A40CC58D-C11F-4CC1-9B74-E81C8E29B22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3B1DE0E2-DC53-454D-8F30-5E5DE3981E46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4697B-CDB5-4532-9065-6C534C2E5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0FEC93F9-EB72-45BC-82C8-4141968CEFCE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55298" name="Line 2">
            <a:extLst>
              <a:ext uri="{FF2B5EF4-FFF2-40B4-BE49-F238E27FC236}">
                <a16:creationId xmlns:a16="http://schemas.microsoft.com/office/drawing/2014/main" id="{8097B579-C03B-4F76-BD95-8B7DD3B95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E72D9CB2-3309-440C-BFAB-1B4C827AA3A0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A1B1B245-9864-4E0B-AD96-7772FBA3081F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30B9D516-2E3F-44C7-A42A-681F5711657F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8D854499-5A87-4134-B108-98AD72CB150F}"/>
              </a:ext>
            </a:extLst>
          </p:cNvPr>
          <p:cNvSpPr txBox="1">
            <a:spLocks/>
          </p:cNvSpPr>
          <p:nvPr/>
        </p:nvSpPr>
        <p:spPr bwMode="auto">
          <a:xfrm>
            <a:off x="1576388" y="2332038"/>
            <a:ext cx="70659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Recall that our linear model has p covariates, and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C95E1A9F-6BBF-4A35-BB14-D2DB0178AEEB}"/>
              </a:ext>
            </a:extLst>
          </p:cNvPr>
          <p:cNvSpPr>
            <a:spLocks/>
          </p:cNvSpPr>
          <p:nvPr/>
        </p:nvSpPr>
        <p:spPr bwMode="auto">
          <a:xfrm rot="5400000">
            <a:off x="381000" y="3243263"/>
            <a:ext cx="2159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5304" name="Picture 8">
            <a:extLst>
              <a:ext uri="{FF2B5EF4-FFF2-40B4-BE49-F238E27FC236}">
                <a16:creationId xmlns:a16="http://schemas.microsoft.com/office/drawing/2014/main" id="{61994CEF-C40C-44D8-9D5A-2174B456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401763"/>
            <a:ext cx="279558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305" name="Picture 9">
            <a:extLst>
              <a:ext uri="{FF2B5EF4-FFF2-40B4-BE49-F238E27FC236}">
                <a16:creationId xmlns:a16="http://schemas.microsoft.com/office/drawing/2014/main" id="{9216522C-CE72-4B41-904B-1BDB5443E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997200"/>
            <a:ext cx="82534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306" name="Picture 10">
            <a:extLst>
              <a:ext uri="{FF2B5EF4-FFF2-40B4-BE49-F238E27FC236}">
                <a16:creationId xmlns:a16="http://schemas.microsoft.com/office/drawing/2014/main" id="{90A99201-2F45-4286-8FF2-1FA87485C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632200"/>
            <a:ext cx="10313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07" name="AutoShape 11">
            <a:extLst>
              <a:ext uri="{FF2B5EF4-FFF2-40B4-BE49-F238E27FC236}">
                <a16:creationId xmlns:a16="http://schemas.microsoft.com/office/drawing/2014/main" id="{FE496A62-2502-42B6-973E-9107BB366208}"/>
              </a:ext>
            </a:extLst>
          </p:cNvPr>
          <p:cNvSpPr>
            <a:spLocks/>
          </p:cNvSpPr>
          <p:nvPr/>
        </p:nvSpPr>
        <p:spPr bwMode="auto">
          <a:xfrm>
            <a:off x="1117600" y="2238375"/>
            <a:ext cx="11441113" cy="2409825"/>
          </a:xfrm>
          <a:prstGeom prst="roundRect">
            <a:avLst>
              <a:gd name="adj" fmla="val 38185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5308" name="Picture 12">
            <a:extLst>
              <a:ext uri="{FF2B5EF4-FFF2-40B4-BE49-F238E27FC236}">
                <a16:creationId xmlns:a16="http://schemas.microsoft.com/office/drawing/2014/main" id="{5816DD44-D395-4B66-B28E-C200808CA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5467350"/>
            <a:ext cx="60626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309" name="Picture 13">
            <a:extLst>
              <a:ext uri="{FF2B5EF4-FFF2-40B4-BE49-F238E27FC236}">
                <a16:creationId xmlns:a16="http://schemas.microsoft.com/office/drawing/2014/main" id="{D63C3795-AA38-4869-94AE-A403DE9C2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3" y="5299075"/>
            <a:ext cx="34448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310" name="Picture 14">
            <a:extLst>
              <a:ext uri="{FF2B5EF4-FFF2-40B4-BE49-F238E27FC236}">
                <a16:creationId xmlns:a16="http://schemas.microsoft.com/office/drawing/2014/main" id="{94E2BDBA-B2F1-4FDF-B89D-EA8511BA4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6365875"/>
            <a:ext cx="10313987" cy="121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11" name="AutoShape 15">
            <a:extLst>
              <a:ext uri="{FF2B5EF4-FFF2-40B4-BE49-F238E27FC236}">
                <a16:creationId xmlns:a16="http://schemas.microsoft.com/office/drawing/2014/main" id="{6E0A8681-A659-4056-A9A0-2008A1A5D4A3}"/>
              </a:ext>
            </a:extLst>
          </p:cNvPr>
          <p:cNvSpPr>
            <a:spLocks/>
          </p:cNvSpPr>
          <p:nvPr/>
        </p:nvSpPr>
        <p:spPr bwMode="auto">
          <a:xfrm rot="5400000">
            <a:off x="494506" y="6282532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5312" name="Picture 16">
            <a:extLst>
              <a:ext uri="{FF2B5EF4-FFF2-40B4-BE49-F238E27FC236}">
                <a16:creationId xmlns:a16="http://schemas.microsoft.com/office/drawing/2014/main" id="{CC1BC951-602A-4DEF-9E67-FCB92D433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8308975"/>
            <a:ext cx="99663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13" name="AutoShape 17">
            <a:extLst>
              <a:ext uri="{FF2B5EF4-FFF2-40B4-BE49-F238E27FC236}">
                <a16:creationId xmlns:a16="http://schemas.microsoft.com/office/drawing/2014/main" id="{A0150C43-22A0-4F38-8B4B-5461BB002CB0}"/>
              </a:ext>
            </a:extLst>
          </p:cNvPr>
          <p:cNvSpPr>
            <a:spLocks/>
          </p:cNvSpPr>
          <p:nvPr/>
        </p:nvSpPr>
        <p:spPr bwMode="auto">
          <a:xfrm>
            <a:off x="7889875" y="5205413"/>
            <a:ext cx="3663950" cy="1011237"/>
          </a:xfrm>
          <a:prstGeom prst="roundRect">
            <a:avLst>
              <a:gd name="adj" fmla="val 31870"/>
            </a:avLst>
          </a:prstGeom>
          <a:noFill/>
          <a:ln w="50800" cap="flat" cmpd="sng">
            <a:solidFill>
              <a:srgbClr val="F7072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55314" name="Picture 18">
            <a:extLst>
              <a:ext uri="{FF2B5EF4-FFF2-40B4-BE49-F238E27FC236}">
                <a16:creationId xmlns:a16="http://schemas.microsoft.com/office/drawing/2014/main" id="{9455E66B-AB6D-465F-BDB7-F433BB8A6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5580063"/>
            <a:ext cx="263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15" name="AutoShape 19">
            <a:extLst>
              <a:ext uri="{FF2B5EF4-FFF2-40B4-BE49-F238E27FC236}">
                <a16:creationId xmlns:a16="http://schemas.microsoft.com/office/drawing/2014/main" id="{40495AB3-CA24-4CE0-85D0-EBC2F6D9FEB4}"/>
              </a:ext>
            </a:extLst>
          </p:cNvPr>
          <p:cNvSpPr>
            <a:spLocks/>
          </p:cNvSpPr>
          <p:nvPr/>
        </p:nvSpPr>
        <p:spPr bwMode="auto">
          <a:xfrm>
            <a:off x="1131888" y="5041900"/>
            <a:ext cx="11412537" cy="2879725"/>
          </a:xfrm>
          <a:prstGeom prst="roundRect">
            <a:avLst>
              <a:gd name="adj" fmla="val 31972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5316" name="Text Box 20">
            <a:extLst>
              <a:ext uri="{FF2B5EF4-FFF2-40B4-BE49-F238E27FC236}">
                <a16:creationId xmlns:a16="http://schemas.microsoft.com/office/drawing/2014/main" id="{1E04F2BE-A759-454B-BB0F-7EDF0AE5DDA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17E99F30-6EA7-4A76-80B1-844E8111B6AA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>
            <a:extLst>
              <a:ext uri="{FF2B5EF4-FFF2-40B4-BE49-F238E27FC236}">
                <a16:creationId xmlns:a16="http://schemas.microsoft.com/office/drawing/2014/main" id="{744801FF-A892-48AC-A30E-38FE1E7CDA5F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BCC95661-A4BC-4408-A884-F9AAEFAF35AD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4EAC8A53-A804-4FFF-9523-C7F8E08BA1ED}"/>
              </a:ext>
            </a:extLst>
          </p:cNvPr>
          <p:cNvSpPr txBox="1">
            <a:spLocks/>
          </p:cNvSpPr>
          <p:nvPr/>
        </p:nvSpPr>
        <p:spPr bwMode="auto">
          <a:xfrm>
            <a:off x="6011183" y="1381701"/>
            <a:ext cx="980846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c) AIC</a:t>
            </a:r>
          </a:p>
        </p:txBody>
      </p:sp>
      <p:pic>
        <p:nvPicPr>
          <p:cNvPr id="57351" name="Picture 7">
            <a:extLst>
              <a:ext uri="{FF2B5EF4-FFF2-40B4-BE49-F238E27FC236}">
                <a16:creationId xmlns:a16="http://schemas.microsoft.com/office/drawing/2014/main" id="{5D41493E-50FF-485D-8A9E-7348305D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2692400"/>
            <a:ext cx="10488612" cy="622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2" name="Text Box 8">
            <a:extLst>
              <a:ext uri="{FF2B5EF4-FFF2-40B4-BE49-F238E27FC236}">
                <a16:creationId xmlns:a16="http://schemas.microsoft.com/office/drawing/2014/main" id="{9C44AA9F-4DDE-4817-B832-CFCB65FE0284}"/>
              </a:ext>
            </a:extLst>
          </p:cNvPr>
          <p:cNvSpPr txBox="1">
            <a:spLocks/>
          </p:cNvSpPr>
          <p:nvPr/>
        </p:nvSpPr>
        <p:spPr bwMode="auto">
          <a:xfrm>
            <a:off x="293688" y="2173288"/>
            <a:ext cx="6211887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 (expected) predictive log-likelihood</a:t>
            </a: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id="{F14B69D0-B332-4BFC-B12B-6FE59072962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D1E95F8-218D-4BCC-9752-5F0AD1C0BBA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5CCE6-7636-40E1-8CE5-98E2F1B2C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7CBF166A-2520-42B1-BEA5-A26CC2323672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58370" name="Line 2">
            <a:extLst>
              <a:ext uri="{FF2B5EF4-FFF2-40B4-BE49-F238E27FC236}">
                <a16:creationId xmlns:a16="http://schemas.microsoft.com/office/drawing/2014/main" id="{0A99181B-5C88-434F-9137-415565E2C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C466919C-6378-4B0C-BC75-6A6D594401E7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FFF2887-320F-4BC6-B1EC-74AB9C25DE48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FC467B5E-860B-4E8D-A05E-6685D491BE23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C2D01C35-D9CE-46EF-B998-A2380EAE5550}"/>
              </a:ext>
            </a:extLst>
          </p:cNvPr>
          <p:cNvSpPr txBox="1">
            <a:spLocks/>
          </p:cNvSpPr>
          <p:nvPr/>
        </p:nvSpPr>
        <p:spPr bwMode="auto">
          <a:xfrm>
            <a:off x="6011183" y="1381701"/>
            <a:ext cx="980846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c) AIC</a:t>
            </a:r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A116CDC0-6FF9-4386-9606-939267B962ED}"/>
              </a:ext>
            </a:extLst>
          </p:cNvPr>
          <p:cNvSpPr txBox="1">
            <a:spLocks/>
          </p:cNvSpPr>
          <p:nvPr/>
        </p:nvSpPr>
        <p:spPr bwMode="auto">
          <a:xfrm>
            <a:off x="280988" y="2547938"/>
            <a:ext cx="6211887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 (expected) predictive log-likelihood</a:t>
            </a:r>
          </a:p>
        </p:txBody>
      </p:sp>
      <p:pic>
        <p:nvPicPr>
          <p:cNvPr id="58376" name="Picture 8">
            <a:extLst>
              <a:ext uri="{FF2B5EF4-FFF2-40B4-BE49-F238E27FC236}">
                <a16:creationId xmlns:a16="http://schemas.microsoft.com/office/drawing/2014/main" id="{F4709544-5C58-4696-BB97-5461369E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62438"/>
            <a:ext cx="10917237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7" name="AutoShape 9">
            <a:extLst>
              <a:ext uri="{FF2B5EF4-FFF2-40B4-BE49-F238E27FC236}">
                <a16:creationId xmlns:a16="http://schemas.microsoft.com/office/drawing/2014/main" id="{79AE1858-B98C-4AF2-9640-B3298EBD6308}"/>
              </a:ext>
            </a:extLst>
          </p:cNvPr>
          <p:cNvSpPr>
            <a:spLocks/>
          </p:cNvSpPr>
          <p:nvPr/>
        </p:nvSpPr>
        <p:spPr bwMode="auto">
          <a:xfrm>
            <a:off x="631825" y="3959225"/>
            <a:ext cx="11739563" cy="3281363"/>
          </a:xfrm>
          <a:prstGeom prst="roundRect">
            <a:avLst>
              <a:gd name="adj" fmla="val 2807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8378" name="Line 10">
            <a:extLst>
              <a:ext uri="{FF2B5EF4-FFF2-40B4-BE49-F238E27FC236}">
                <a16:creationId xmlns:a16="http://schemas.microsoft.com/office/drawing/2014/main" id="{F51BA981-74FF-4A1B-A625-ECDE0020B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863" y="5922963"/>
            <a:ext cx="5459412" cy="0"/>
          </a:xfrm>
          <a:prstGeom prst="line">
            <a:avLst/>
          </a:prstGeom>
          <a:noFill/>
          <a:ln w="50800" cap="flat" cmpd="sng">
            <a:solidFill>
              <a:srgbClr val="EE220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73C301CB-45D9-4EF6-9F00-10781DD20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5200" y="6110288"/>
            <a:ext cx="2295525" cy="1641475"/>
          </a:xfrm>
          <a:prstGeom prst="line">
            <a:avLst/>
          </a:prstGeom>
          <a:noFill/>
          <a:ln w="38100" cap="flat" cmpd="sng">
            <a:solidFill>
              <a:srgbClr val="EE220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16055A30-1493-45AB-B81A-CBF9731411AC}"/>
              </a:ext>
            </a:extLst>
          </p:cNvPr>
          <p:cNvSpPr txBox="1">
            <a:spLocks/>
          </p:cNvSpPr>
          <p:nvPr/>
        </p:nvSpPr>
        <p:spPr bwMode="auto">
          <a:xfrm>
            <a:off x="490538" y="7897813"/>
            <a:ext cx="4657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b="0">
                <a:solidFill>
                  <a:srgbClr val="EE22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The formula of AIC in general models.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67D13243-1337-4809-8D6D-8F927DA7882A}"/>
              </a:ext>
            </a:extLst>
          </p:cNvPr>
          <p:cNvSpPr txBox="1">
            <a:spLocks/>
          </p:cNvSpPr>
          <p:nvPr/>
        </p:nvSpPr>
        <p:spPr bwMode="auto">
          <a:xfrm>
            <a:off x="787400" y="8618320"/>
            <a:ext cx="8080374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b="0" dirty="0">
                <a:solidFill>
                  <a:srgbClr val="150FFF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In the special case of linear regression model, it reduces to </a:t>
            </a:r>
          </a:p>
        </p:txBody>
      </p:sp>
      <p:pic>
        <p:nvPicPr>
          <p:cNvPr id="58382" name="Picture 14">
            <a:extLst>
              <a:ext uri="{FF2B5EF4-FFF2-40B4-BE49-F238E27FC236}">
                <a16:creationId xmlns:a16="http://schemas.microsoft.com/office/drawing/2014/main" id="{3EAA96A2-FF68-4ED7-B75A-2CA11D97B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0" y="8688388"/>
            <a:ext cx="347503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83" name="Text Box 15">
            <a:extLst>
              <a:ext uri="{FF2B5EF4-FFF2-40B4-BE49-F238E27FC236}">
                <a16:creationId xmlns:a16="http://schemas.microsoft.com/office/drawing/2014/main" id="{A43E7A0E-E8B4-4EDA-9241-76211296D21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3AFC9805-9DCB-45BE-9886-CF1BEBC68AC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2F88-E06E-4260-83DE-6BADF045E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E56E9015-55B0-458D-8BEA-E604EF57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154363"/>
            <a:ext cx="6132513" cy="600075"/>
          </a:xfrm>
          <a:prstGeom prst="rect">
            <a:avLst/>
          </a:prstGeom>
          <a:noFill/>
          <a:ln w="38100" cap="flat" cmpd="sng">
            <a:solidFill>
              <a:srgbClr val="FF0A1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394" name="AutoShape 2">
            <a:extLst>
              <a:ext uri="{FF2B5EF4-FFF2-40B4-BE49-F238E27FC236}">
                <a16:creationId xmlns:a16="http://schemas.microsoft.com/office/drawing/2014/main" id="{A50FE646-8707-464F-8401-7527BD123B9C}"/>
              </a:ext>
            </a:extLst>
          </p:cNvPr>
          <p:cNvSpPr>
            <a:spLocks/>
          </p:cNvSpPr>
          <p:nvPr/>
        </p:nvSpPr>
        <p:spPr bwMode="auto">
          <a:xfrm>
            <a:off x="1117600" y="2238375"/>
            <a:ext cx="11441113" cy="2643188"/>
          </a:xfrm>
          <a:prstGeom prst="roundRect">
            <a:avLst>
              <a:gd name="adj" fmla="val 3482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E3D110E1-805D-44D5-BA78-629A4323B6BF}"/>
              </a:ext>
            </a:extLst>
          </p:cNvPr>
          <p:cNvSpPr txBox="1">
            <a:spLocks/>
          </p:cNvSpPr>
          <p:nvPr/>
        </p:nvSpPr>
        <p:spPr bwMode="auto">
          <a:xfrm>
            <a:off x="158750" y="142875"/>
            <a:ext cx="15351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MSDM 5054</a:t>
            </a:r>
          </a:p>
        </p:txBody>
      </p:sp>
      <p:sp>
        <p:nvSpPr>
          <p:cNvPr id="59396" name="Line 4">
            <a:extLst>
              <a:ext uri="{FF2B5EF4-FFF2-40B4-BE49-F238E27FC236}">
                <a16:creationId xmlns:a16="http://schemas.microsoft.com/office/drawing/2014/main" id="{7E0EF70C-03DB-481E-9A63-0801A9E5C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13" y="536575"/>
            <a:ext cx="12803187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1769FBD0-D4B5-4268-9696-920911666656}"/>
              </a:ext>
            </a:extLst>
          </p:cNvPr>
          <p:cNvSpPr txBox="1">
            <a:spLocks/>
          </p:cNvSpPr>
          <p:nvPr/>
        </p:nvSpPr>
        <p:spPr bwMode="auto">
          <a:xfrm>
            <a:off x="11206163" y="142875"/>
            <a:ext cx="15636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/>
              <a:t>Dr. Dong XIA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AF6A6040-82E3-40BA-BBC4-83BE04B118D1}"/>
              </a:ext>
            </a:extLst>
          </p:cNvPr>
          <p:cNvSpPr txBox="1">
            <a:spLocks/>
          </p:cNvSpPr>
          <p:nvPr/>
        </p:nvSpPr>
        <p:spPr bwMode="auto">
          <a:xfrm>
            <a:off x="4246563" y="746125"/>
            <a:ext cx="40020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3.9 Variable Selection</a:t>
            </a:r>
          </a:p>
        </p:txBody>
      </p:sp>
      <p:sp>
        <p:nvSpPr>
          <p:cNvPr id="59399" name="Text Box 7">
            <a:extLst>
              <a:ext uri="{FF2B5EF4-FFF2-40B4-BE49-F238E27FC236}">
                <a16:creationId xmlns:a16="http://schemas.microsoft.com/office/drawing/2014/main" id="{69DE677C-2BDD-413B-A256-DF13F08F8617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59400" name="Text Box 8">
            <a:extLst>
              <a:ext uri="{FF2B5EF4-FFF2-40B4-BE49-F238E27FC236}">
                <a16:creationId xmlns:a16="http://schemas.microsoft.com/office/drawing/2014/main" id="{12433E93-AE55-4F10-A561-3104CD6C196A}"/>
              </a:ext>
            </a:extLst>
          </p:cNvPr>
          <p:cNvSpPr txBox="1">
            <a:spLocks/>
          </p:cNvSpPr>
          <p:nvPr/>
        </p:nvSpPr>
        <p:spPr bwMode="auto">
          <a:xfrm>
            <a:off x="5997463" y="1381701"/>
            <a:ext cx="1008289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d) BIC</a:t>
            </a:r>
          </a:p>
        </p:txBody>
      </p:sp>
      <p:sp>
        <p:nvSpPr>
          <p:cNvPr id="59401" name="Text Box 9">
            <a:extLst>
              <a:ext uri="{FF2B5EF4-FFF2-40B4-BE49-F238E27FC236}">
                <a16:creationId xmlns:a16="http://schemas.microsoft.com/office/drawing/2014/main" id="{5E4CCD6C-50C7-411F-97AD-7C2BA952EE43}"/>
              </a:ext>
            </a:extLst>
          </p:cNvPr>
          <p:cNvSpPr txBox="1">
            <a:spLocks/>
          </p:cNvSpPr>
          <p:nvPr/>
        </p:nvSpPr>
        <p:spPr bwMode="auto">
          <a:xfrm>
            <a:off x="1392238" y="2568575"/>
            <a:ext cx="1089183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BIC stands for Schwarz’s Bayesian information criterion, which is defined as </a:t>
            </a:r>
          </a:p>
        </p:txBody>
      </p:sp>
      <p:sp>
        <p:nvSpPr>
          <p:cNvPr id="59402" name="AutoShape 10">
            <a:extLst>
              <a:ext uri="{FF2B5EF4-FFF2-40B4-BE49-F238E27FC236}">
                <a16:creationId xmlns:a16="http://schemas.microsoft.com/office/drawing/2014/main" id="{1BB9AB13-8F34-41DE-97C6-9592E7DD0B9B}"/>
              </a:ext>
            </a:extLst>
          </p:cNvPr>
          <p:cNvSpPr>
            <a:spLocks/>
          </p:cNvSpPr>
          <p:nvPr/>
        </p:nvSpPr>
        <p:spPr bwMode="auto">
          <a:xfrm rot="5400000">
            <a:off x="430213" y="3360737"/>
            <a:ext cx="217488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9403" name="Text Box 11">
            <a:extLst>
              <a:ext uri="{FF2B5EF4-FFF2-40B4-BE49-F238E27FC236}">
                <a16:creationId xmlns:a16="http://schemas.microsoft.com/office/drawing/2014/main" id="{BA37505B-2405-47DE-A795-CCAF011EF7E4}"/>
              </a:ext>
            </a:extLst>
          </p:cNvPr>
          <p:cNvSpPr txBox="1">
            <a:spLocks/>
          </p:cNvSpPr>
          <p:nvPr/>
        </p:nvSpPr>
        <p:spPr bwMode="auto">
          <a:xfrm>
            <a:off x="1663700" y="3867150"/>
            <a:ext cx="95885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for a linear model with p inputs. Again, the model with the smallest </a:t>
            </a:r>
          </a:p>
          <a:p>
            <a:pPr algn="l"/>
            <a:r>
              <a:rPr lang="en-US" altLang="en-US" sz="2500" b="0" i="1"/>
              <a:t>BIC is preferred. </a:t>
            </a:r>
          </a:p>
        </p:txBody>
      </p:sp>
      <p:sp>
        <p:nvSpPr>
          <p:cNvPr id="59404" name="AutoShape 12">
            <a:extLst>
              <a:ext uri="{FF2B5EF4-FFF2-40B4-BE49-F238E27FC236}">
                <a16:creationId xmlns:a16="http://schemas.microsoft.com/office/drawing/2014/main" id="{51BECA11-5F8A-447F-BC6C-6B31796517DD}"/>
              </a:ext>
            </a:extLst>
          </p:cNvPr>
          <p:cNvSpPr>
            <a:spLocks/>
          </p:cNvSpPr>
          <p:nvPr/>
        </p:nvSpPr>
        <p:spPr bwMode="auto">
          <a:xfrm>
            <a:off x="1109663" y="6746875"/>
            <a:ext cx="11441112" cy="16541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9405" name="AutoShape 13">
            <a:extLst>
              <a:ext uri="{FF2B5EF4-FFF2-40B4-BE49-F238E27FC236}">
                <a16:creationId xmlns:a16="http://schemas.microsoft.com/office/drawing/2014/main" id="{F5F305BF-83D6-4E4B-A14E-5AFB5FC0DF00}"/>
              </a:ext>
            </a:extLst>
          </p:cNvPr>
          <p:cNvSpPr>
            <a:spLocks/>
          </p:cNvSpPr>
          <p:nvPr/>
        </p:nvSpPr>
        <p:spPr bwMode="auto">
          <a:xfrm rot="5400000">
            <a:off x="431007" y="7374731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9406" name="Text Box 14">
            <a:extLst>
              <a:ext uri="{FF2B5EF4-FFF2-40B4-BE49-F238E27FC236}">
                <a16:creationId xmlns:a16="http://schemas.microsoft.com/office/drawing/2014/main" id="{3B547296-558C-4CE1-A8F9-D90223F7B46C}"/>
              </a:ext>
            </a:extLst>
          </p:cNvPr>
          <p:cNvSpPr txBox="1">
            <a:spLocks/>
          </p:cNvSpPr>
          <p:nvPr/>
        </p:nvSpPr>
        <p:spPr bwMode="auto">
          <a:xfrm>
            <a:off x="1503363" y="6932613"/>
            <a:ext cx="10956925" cy="14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derivation of BIC results from Bayesian statistics and has Bayesian </a:t>
            </a:r>
          </a:p>
          <a:p>
            <a:pPr algn="l"/>
            <a:r>
              <a:rPr lang="en-US" altLang="en-US" sz="2500" b="0" i="1"/>
              <a:t>interpretation. It is seen that BIC is formally similar to AIC. The BIC penalizes </a:t>
            </a:r>
          </a:p>
          <a:p>
            <a:pPr algn="l"/>
            <a:r>
              <a:rPr lang="en-US" altLang="en-US" sz="2500" b="0" i="1"/>
              <a:t>more heavily the models with more number of inputs. </a:t>
            </a:r>
            <a:endParaRPr lang="en-US" altLang="en-US" sz="1200" b="0" i="1"/>
          </a:p>
        </p:txBody>
      </p:sp>
      <p:sp>
        <p:nvSpPr>
          <p:cNvPr id="59407" name="Text Box 15">
            <a:extLst>
              <a:ext uri="{FF2B5EF4-FFF2-40B4-BE49-F238E27FC236}">
                <a16:creationId xmlns:a16="http://schemas.microsoft.com/office/drawing/2014/main" id="{1EB69DFB-99AC-48AC-A87C-F12F138127B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0D7DA24-0152-49AF-AB87-EA2249143C6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65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31B09-0BFA-4EA6-9A6C-377C83E966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>
            <a:extLst>
              <a:ext uri="{FF2B5EF4-FFF2-40B4-BE49-F238E27FC236}">
                <a16:creationId xmlns:a16="http://schemas.microsoft.com/office/drawing/2014/main" id="{77F34FC0-ED67-4B0B-9A53-CCACA10CD50A}"/>
              </a:ext>
            </a:extLst>
          </p:cNvPr>
          <p:cNvSpPr>
            <a:spLocks/>
          </p:cNvSpPr>
          <p:nvPr/>
        </p:nvSpPr>
        <p:spPr bwMode="auto">
          <a:xfrm>
            <a:off x="339725" y="4999038"/>
            <a:ext cx="12212638" cy="3814762"/>
          </a:xfrm>
          <a:prstGeom prst="roundRect">
            <a:avLst>
              <a:gd name="adj" fmla="val 16431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ABC3C49D-7974-43D1-B9D3-AED17F754C57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73BF6386-0514-45D6-87F8-8971BE95460E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A5B49EC6-44D2-4A97-B42C-BDADB23987E5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406049BF-E9E1-4EFD-99E8-ACF5B636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981200"/>
            <a:ext cx="121491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FBDD7A54-233A-4D7D-AF15-401CE47ADFBD}"/>
              </a:ext>
            </a:extLst>
          </p:cNvPr>
          <p:cNvSpPr>
            <a:spLocks/>
          </p:cNvSpPr>
          <p:nvPr/>
        </p:nvSpPr>
        <p:spPr bwMode="auto">
          <a:xfrm>
            <a:off x="141288" y="1792288"/>
            <a:ext cx="12609512" cy="728662"/>
          </a:xfrm>
          <a:prstGeom prst="roundRect">
            <a:avLst>
              <a:gd name="adj" fmla="val 50000"/>
            </a:avLst>
          </a:prstGeom>
          <a:solidFill>
            <a:srgbClr val="1DB100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F8BC13C0-5EA9-4970-ACAA-C182F3D4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3468688"/>
            <a:ext cx="63325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AutoShape 11">
            <a:extLst>
              <a:ext uri="{FF2B5EF4-FFF2-40B4-BE49-F238E27FC236}">
                <a16:creationId xmlns:a16="http://schemas.microsoft.com/office/drawing/2014/main" id="{1A107711-A8EC-4400-BAAD-3C37E11EA392}"/>
              </a:ext>
            </a:extLst>
          </p:cNvPr>
          <p:cNvSpPr>
            <a:spLocks/>
          </p:cNvSpPr>
          <p:nvPr/>
        </p:nvSpPr>
        <p:spPr bwMode="auto">
          <a:xfrm>
            <a:off x="455613" y="3236913"/>
            <a:ext cx="12091987" cy="857250"/>
          </a:xfrm>
          <a:prstGeom prst="roundRect">
            <a:avLst>
              <a:gd name="adj" fmla="val 37620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9BC599FC-E6ED-4B7C-8BD6-377E8C7C5B1E}"/>
              </a:ext>
            </a:extLst>
          </p:cNvPr>
          <p:cNvSpPr txBox="1">
            <a:spLocks/>
          </p:cNvSpPr>
          <p:nvPr/>
        </p:nvSpPr>
        <p:spPr bwMode="auto">
          <a:xfrm>
            <a:off x="298450" y="2933700"/>
            <a:ext cx="385286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Simple linear regression</a:t>
            </a:r>
          </a:p>
        </p:txBody>
      </p:sp>
      <p:pic>
        <p:nvPicPr>
          <p:cNvPr id="8205" name="Picture 13">
            <a:extLst>
              <a:ext uri="{FF2B5EF4-FFF2-40B4-BE49-F238E27FC236}">
                <a16:creationId xmlns:a16="http://schemas.microsoft.com/office/drawing/2014/main" id="{0EED171F-40BF-4C25-A21B-D20039AFF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5006975"/>
            <a:ext cx="9324975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99F1A8BC-B332-4AF4-95F9-47981C68B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599238"/>
            <a:ext cx="2659062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7" name="Picture 15">
            <a:extLst>
              <a:ext uri="{FF2B5EF4-FFF2-40B4-BE49-F238E27FC236}">
                <a16:creationId xmlns:a16="http://schemas.microsoft.com/office/drawing/2014/main" id="{3E7F9FFC-02D2-42D8-8FE8-129418EAA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6275388"/>
            <a:ext cx="4452937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DB886C0-68EF-4C29-B0D3-3A2222B2D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7507288"/>
            <a:ext cx="22764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2F125765-0A12-464C-AFD5-36B5E2FA2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8355013"/>
            <a:ext cx="44545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436F1-B9DB-4209-A864-8ED4B28A2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  <a:blipFill>
                <a:blip r:embed="rId2"/>
                <a:stretch>
                  <a:fillRect b="-1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</p:spPr>
            <p:txBody>
              <a:bodyPr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Equations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⇒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⇒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solutions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obtained by solving this set of simultaneous equations.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235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5FB3A9F3-A0DD-495F-B3B1-7F47C24DBE7D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5553D0D-63E5-41D0-A0FB-68DAB4EE783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644CFAE2-2791-4F6D-8453-4EAC3535C778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411C357E-9BB0-4915-83D8-B5387B13CFCE}"/>
              </a:ext>
            </a:extLst>
          </p:cNvPr>
          <p:cNvSpPr txBox="1">
            <a:spLocks/>
          </p:cNvSpPr>
          <p:nvPr/>
        </p:nvSpPr>
        <p:spPr bwMode="auto">
          <a:xfrm>
            <a:off x="4516438" y="1392238"/>
            <a:ext cx="3970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7A004CAB-24C0-446C-B6EF-1E4DCB70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239963"/>
            <a:ext cx="11060113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C5138-0E24-4FD0-8FB3-7EBD9BC6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</TotalTime>
  <Words>2831</Words>
  <Application>Microsoft Office PowerPoint</Application>
  <PresentationFormat>Custom</PresentationFormat>
  <Paragraphs>510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Helvetica Neue</vt:lpstr>
      <vt:lpstr>Helvetica Neue Bold Condensed</vt:lpstr>
      <vt:lpstr>Helvetica Neue Light</vt:lpstr>
      <vt:lpstr>Helvetica Neue Medium</vt:lpstr>
      <vt:lpstr>Helvetica Neue Thin</vt:lpstr>
      <vt:lpstr>Superclarendon Regular</vt:lpstr>
      <vt:lpstr>Arial</vt:lpstr>
      <vt:lpstr>Calibri</vt:lpstr>
      <vt:lpstr>Cambria Math</vt:lpstr>
      <vt:lpstr>Wingdings</vt:lpstr>
      <vt:lpstr>White</vt:lpstr>
      <vt:lpstr>MSDM 5003 Lecture 13 30 November 2021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Derivation of β ̂_1 and β ̂_0</vt:lpstr>
      <vt:lpstr>PowerPoint Presentation</vt:lpstr>
      <vt:lpstr>PowerPoint Presentation</vt:lpstr>
      <vt:lpstr>PowerPoint Presentation</vt:lpstr>
      <vt:lpstr>Student’s t-Distribution</vt:lpstr>
      <vt:lpstr>PowerPoint Presentation</vt:lpstr>
      <vt:lpstr>Confidence Intervals</vt:lpstr>
      <vt:lpstr>Hypothesis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Derivation of β ̂</vt:lpstr>
      <vt:lpstr>PowerPoint Presentation</vt:lpstr>
      <vt:lpstr>PowerPoint Presentation</vt:lpstr>
      <vt:lpstr>PowerPoint Presentation</vt:lpstr>
      <vt:lpstr>PowerPoint Presentation</vt:lpstr>
      <vt:lpstr>Derivation of y ̂^T (y-y ̂ )=0</vt:lpstr>
      <vt:lpstr>PowerPoint Presentation</vt:lpstr>
      <vt:lpstr>PowerPoint Presentation</vt:lpstr>
      <vt:lpstr>PowerPoint Presentation</vt:lpstr>
      <vt:lpstr>Derivation of Idempotence</vt:lpstr>
      <vt:lpstr>PowerPoint Presentation</vt:lpstr>
      <vt:lpstr>PowerPoint Presentation</vt:lpstr>
      <vt:lpstr>Chi-Squared Distribution</vt:lpstr>
      <vt:lpstr>F Distribution</vt:lpstr>
      <vt:lpstr>Theorem of LSE for p=1</vt:lpstr>
      <vt:lpstr>PowerPoint Presentation</vt:lpstr>
      <vt:lpstr>PowerPoint Presentation</vt:lpstr>
      <vt:lpstr>PowerPoint Presentation</vt:lpstr>
      <vt:lpstr>R^2 Statistic</vt:lpstr>
      <vt:lpstr>PowerPoint Presentation</vt:lpstr>
      <vt:lpstr>Hypothesis Testing in ANOVA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Michael K Y WONG</cp:lastModifiedBy>
  <cp:revision>22</cp:revision>
  <dcterms:modified xsi:type="dcterms:W3CDTF">2021-12-01T04:35:00Z</dcterms:modified>
</cp:coreProperties>
</file>